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77" r:id="rId2"/>
    <p:sldId id="276" r:id="rId3"/>
    <p:sldId id="256" r:id="rId4"/>
    <p:sldId id="260" r:id="rId5"/>
    <p:sldId id="265" r:id="rId6"/>
    <p:sldId id="269" r:id="rId7"/>
    <p:sldId id="264" r:id="rId8"/>
    <p:sldId id="262" r:id="rId9"/>
    <p:sldId id="267" r:id="rId10"/>
    <p:sldId id="268" r:id="rId11"/>
    <p:sldId id="270" r:id="rId12"/>
    <p:sldId id="271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74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32.wmf"/><Relationship Id="rId6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6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2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9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fld id="{B1888C48-62AF-453C-AA65-C82E57AB03EA}" type="datetime8">
              <a:rPr lang="en-US"/>
              <a:pPr/>
              <a:t>12/7/2019 8:21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Lê Thị Mai Ngọc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AE4E0CA-8A88-4FB6-A788-13E4035A6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4009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9B8B-7A3B-4D14-BACB-F85164818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424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80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7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66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4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63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8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01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1A9D-16A9-4A35-AE92-609FE57A02F9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7AEB-7854-4943-8421-6D40F69D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60.bin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54.bin"/><Relationship Id="rId21" Type="http://schemas.openxmlformats.org/officeDocument/2006/relationships/image" Target="../media/image31.wmf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28.wmf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30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7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file:///D:\LK%20ti&#7871;t%201.pptx" TargetMode="External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jpeg"/><Relationship Id="rId7" Type="http://schemas.openxmlformats.org/officeDocument/2006/relationships/image" Target="../media/image39.gif"/><Relationship Id="rId2" Type="http://schemas.openxmlformats.org/officeDocument/2006/relationships/slideLayout" Target="../slideLayouts/slideLayout7.xml"/><Relationship Id="rId1" Type="http://schemas.openxmlformats.org/officeDocument/2006/relationships/audio" Target="doraemon.mid" TargetMode="External"/><Relationship Id="rId6" Type="http://schemas.openxmlformats.org/officeDocument/2006/relationships/image" Target="../media/image38.gif"/><Relationship Id="rId5" Type="http://schemas.openxmlformats.org/officeDocument/2006/relationships/image" Target="../media/image37.gif"/><Relationship Id="rId4" Type="http://schemas.openxmlformats.org/officeDocument/2006/relationships/image" Target="../media/image3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15.wmf"/><Relationship Id="rId10" Type="http://schemas.openxmlformats.org/officeDocument/2006/relationships/image" Target="../media/image7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5.bin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19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4.bin"/><Relationship Id="rId22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9.bin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28.wmf"/><Relationship Id="rId22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98488" y="399030"/>
            <a:ext cx="10460913" cy="2958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BÀI 22- TIẾT 32: </a:t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TÍNH THEO PHƯƠNG TRÌNH </a:t>
            </a:r>
            <a:br>
              <a:rPr lang="en-US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HÓA HỌC (T1)</a:t>
            </a:r>
            <a:endParaRPr lang="en-US" sz="5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3881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92" y="773383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6153" y="1384657"/>
            <a:ext cx="11994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tập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496" y="1840173"/>
            <a:ext cx="26303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/>
              <a:t>Bài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tập</a:t>
            </a:r>
            <a:r>
              <a:rPr lang="en-US" sz="2500" b="1" dirty="0" smtClean="0"/>
              <a:t> 1b/</a:t>
            </a:r>
            <a:r>
              <a:rPr lang="en-US" sz="2500" b="1" dirty="0" err="1" smtClean="0"/>
              <a:t>sgk</a:t>
            </a:r>
            <a:r>
              <a:rPr lang="en-US" sz="2500" b="1" dirty="0" smtClean="0"/>
              <a:t>/75: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0" y="2417881"/>
            <a:ext cx="1582549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Tóm</a:t>
            </a:r>
            <a:r>
              <a:rPr lang="en-US" sz="2500" dirty="0" smtClean="0"/>
              <a:t> </a:t>
            </a:r>
            <a:r>
              <a:rPr lang="en-US" sz="2500" dirty="0" err="1" smtClean="0"/>
              <a:t>tắt</a:t>
            </a:r>
            <a:r>
              <a:rPr lang="en-US" sz="2500" dirty="0" smtClean="0"/>
              <a:t>: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Fe</a:t>
            </a:r>
            <a:r>
              <a:rPr lang="en-US" sz="2500" dirty="0" smtClean="0"/>
              <a:t>= 2,8 g</a:t>
            </a:r>
          </a:p>
          <a:p>
            <a:r>
              <a:rPr lang="en-US" sz="2500" u="sng" dirty="0" smtClean="0"/>
              <a:t>M </a:t>
            </a:r>
            <a:r>
              <a:rPr lang="en-US" sz="2500" u="sng" baseline="-25000" dirty="0" smtClean="0"/>
              <a:t>Fe</a:t>
            </a:r>
            <a:r>
              <a:rPr lang="en-US" sz="2500" u="sng" dirty="0" smtClean="0"/>
              <a:t> = 56 g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HCl</a:t>
            </a:r>
            <a:r>
              <a:rPr lang="en-US" sz="2500" baseline="-25000" dirty="0" smtClean="0"/>
              <a:t> </a:t>
            </a:r>
            <a:r>
              <a:rPr lang="en-US" sz="2500" dirty="0" smtClean="0"/>
              <a:t>= ?</a:t>
            </a:r>
          </a:p>
          <a:p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1329654" y="2392776"/>
            <a:ext cx="2650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Tính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số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mol</a:t>
            </a:r>
            <a:r>
              <a:rPr lang="en-US" sz="2400" b="1" dirty="0" smtClean="0">
                <a:solidFill>
                  <a:srgbClr val="CC0000"/>
                </a:solidFill>
              </a:rPr>
              <a:t>:   </a:t>
            </a:r>
            <a:endParaRPr lang="en-US" sz="2400" b="1" dirty="0">
              <a:solidFill>
                <a:srgbClr val="CC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993606"/>
              </p:ext>
            </p:extLst>
          </p:nvPr>
        </p:nvGraphicFramePr>
        <p:xfrm>
          <a:off x="4512296" y="2125012"/>
          <a:ext cx="3274222" cy="87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6" name="Equation" r:id="rId3" imgW="1714320" imgH="469800" progId="Equation.3">
                  <p:embed/>
                </p:oleObj>
              </mc:Choice>
              <mc:Fallback>
                <p:oleObj name="Equation" r:id="rId3" imgW="1714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2296" y="2125012"/>
                        <a:ext cx="3274222" cy="875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51240" y="2983852"/>
            <a:ext cx="37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phản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ứng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6632" y="2989442"/>
            <a:ext cx="615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Fe   +           2HCl                  FeCl</a:t>
            </a:r>
            <a:r>
              <a:rPr lang="en-US" sz="2500" baseline="-25000" dirty="0" smtClean="0"/>
              <a:t>2  </a:t>
            </a:r>
            <a:r>
              <a:rPr lang="en-US" sz="2500" dirty="0" smtClean="0"/>
              <a:t> +                 H</a:t>
            </a:r>
            <a:r>
              <a:rPr lang="en-US" sz="2500" baseline="-25000" dirty="0" smtClean="0"/>
              <a:t>2</a:t>
            </a:r>
            <a:endParaRPr lang="en-US" sz="25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132737"/>
              </p:ext>
            </p:extLst>
          </p:nvPr>
        </p:nvGraphicFramePr>
        <p:xfrm>
          <a:off x="7237333" y="2975293"/>
          <a:ext cx="858213" cy="484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5" imgW="393480" imgH="203040" progId="Equation.3">
                  <p:embed/>
                </p:oleObj>
              </mc:Choice>
              <mc:Fallback>
                <p:oleObj name="Equation" r:id="rId5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7333" y="2975293"/>
                        <a:ext cx="858213" cy="484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21529" y="3444877"/>
            <a:ext cx="2860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61761" y="348435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207403" y="340352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794186" y="342941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1mol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178864" y="34564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1mol</a:t>
            </a:r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830469"/>
              </p:ext>
            </p:extLst>
          </p:nvPr>
        </p:nvGraphicFramePr>
        <p:xfrm>
          <a:off x="5358694" y="3403526"/>
          <a:ext cx="857360" cy="46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58694" y="3403526"/>
                        <a:ext cx="857360" cy="466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958192"/>
              </p:ext>
            </p:extLst>
          </p:nvPr>
        </p:nvGraphicFramePr>
        <p:xfrm>
          <a:off x="7231748" y="3402418"/>
          <a:ext cx="802482" cy="3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1748" y="3402418"/>
                        <a:ext cx="802482" cy="394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607358"/>
              </p:ext>
            </p:extLst>
          </p:nvPr>
        </p:nvGraphicFramePr>
        <p:xfrm>
          <a:off x="9335374" y="3429410"/>
          <a:ext cx="822907" cy="42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10" imgW="393480" imgH="203040" progId="Equation.3">
                  <p:embed/>
                </p:oleObj>
              </mc:Choice>
              <mc:Fallback>
                <p:oleObj name="Equation" r:id="rId10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5374" y="3429410"/>
                        <a:ext cx="822907" cy="429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2421" y="3953579"/>
            <a:ext cx="15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đề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2225" y="389849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0,05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90278"/>
              </p:ext>
            </p:extLst>
          </p:nvPr>
        </p:nvGraphicFramePr>
        <p:xfrm>
          <a:off x="5184043" y="3887795"/>
          <a:ext cx="805187" cy="44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84043" y="3887795"/>
                        <a:ext cx="805187" cy="448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88066"/>
              </p:ext>
            </p:extLst>
          </p:nvPr>
        </p:nvGraphicFramePr>
        <p:xfrm>
          <a:off x="7299101" y="3895122"/>
          <a:ext cx="745283" cy="42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99101" y="3895122"/>
                        <a:ext cx="745283" cy="423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130343"/>
              </p:ext>
            </p:extLst>
          </p:nvPr>
        </p:nvGraphicFramePr>
        <p:xfrm>
          <a:off x="9396968" y="3898499"/>
          <a:ext cx="688715" cy="39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3" name="Equation" r:id="rId14" imgW="393480" imgH="203040" progId="Equation.3">
                  <p:embed/>
                </p:oleObj>
              </mc:Choice>
              <mc:Fallback>
                <p:oleObj name="Equation" r:id="rId14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396968" y="3898499"/>
                        <a:ext cx="688715" cy="395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970677"/>
              </p:ext>
            </p:extLst>
          </p:nvPr>
        </p:nvGraphicFramePr>
        <p:xfrm>
          <a:off x="6065083" y="3867388"/>
          <a:ext cx="1177324" cy="64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" name="Equation" r:id="rId16" imgW="838080" imgH="393480" progId="Equation.3">
                  <p:embed/>
                </p:oleObj>
              </mc:Choice>
              <mc:Fallback>
                <p:oleObj name="Equation" r:id="rId16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65083" y="3867388"/>
                        <a:ext cx="1177324" cy="64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974357"/>
              </p:ext>
            </p:extLst>
          </p:nvPr>
        </p:nvGraphicFramePr>
        <p:xfrm>
          <a:off x="8055310" y="3872876"/>
          <a:ext cx="1302484" cy="595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18" imgW="914400" imgH="393480" progId="Equation.3">
                  <p:embed/>
                </p:oleObj>
              </mc:Choice>
              <mc:Fallback>
                <p:oleObj name="Equation" r:id="rId18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055310" y="3872876"/>
                        <a:ext cx="1302484" cy="595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810572"/>
              </p:ext>
            </p:extLst>
          </p:nvPr>
        </p:nvGraphicFramePr>
        <p:xfrm>
          <a:off x="10119320" y="3797251"/>
          <a:ext cx="1571625" cy="60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20" imgW="914400" imgH="393480" progId="Equation.3">
                  <p:embed/>
                </p:oleObj>
              </mc:Choice>
              <mc:Fallback>
                <p:oleObj name="Equation" r:id="rId20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119320" y="3797251"/>
                        <a:ext cx="1571625" cy="601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534371" y="2320905"/>
            <a:ext cx="0" cy="2495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563312" y="389512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2668" y="5721397"/>
            <a:ext cx="4858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 </a:t>
            </a:r>
            <a:r>
              <a:rPr lang="en-US" sz="2400" baseline="-25000" dirty="0" err="1" smtClean="0"/>
              <a:t>HCl</a:t>
            </a:r>
            <a:r>
              <a:rPr lang="en-US" sz="2400" dirty="0" smtClean="0"/>
              <a:t> =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HCl</a:t>
            </a:r>
            <a:r>
              <a:rPr lang="en-US" sz="2400" dirty="0" smtClean="0"/>
              <a:t> .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HCl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0,1 . 36,5= 3,65 (g)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75229" y="5103774"/>
            <a:ext cx="289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baseline="-25000" dirty="0" err="1" smtClean="0"/>
              <a:t>HCl</a:t>
            </a:r>
            <a:r>
              <a:rPr lang="en-US" sz="2400" dirty="0" smtClean="0"/>
              <a:t> =                    (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560940"/>
              </p:ext>
            </p:extLst>
          </p:nvPr>
        </p:nvGraphicFramePr>
        <p:xfrm>
          <a:off x="3039168" y="4983289"/>
          <a:ext cx="1348429" cy="73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22" imgW="838080" imgH="393480" progId="Equation.3">
                  <p:embed/>
                </p:oleObj>
              </mc:Choice>
              <mc:Fallback>
                <p:oleObj name="Equation" r:id="rId22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39168" y="4983289"/>
                        <a:ext cx="1348429" cy="738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54792" y="656610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44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1157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1101" y="1000205"/>
            <a:ext cx="7437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1: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                  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513004"/>
              </p:ext>
            </p:extLst>
          </p:nvPr>
        </p:nvGraphicFramePr>
        <p:xfrm>
          <a:off x="4599296" y="847943"/>
          <a:ext cx="1050877" cy="76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9296" y="847943"/>
                        <a:ext cx="1050877" cy="763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4749" y="1435544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2: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hóa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749" y="1835654"/>
            <a:ext cx="742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3: </a:t>
            </a:r>
            <a:r>
              <a:rPr lang="en-US" sz="2000" dirty="0" err="1" smtClean="0"/>
              <a:t>Dựa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tham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tạo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453" y="2335499"/>
            <a:ext cx="5821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4: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khối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m= n . M</a:t>
            </a:r>
            <a:endParaRPr lang="en-US" sz="20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246179" y="2802609"/>
            <a:ext cx="11945821" cy="117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Cho 5,4 gam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clo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clorua</a:t>
            </a:r>
            <a:r>
              <a:rPr lang="en-US" dirty="0" smtClean="0"/>
              <a:t> (AlCl</a:t>
            </a:r>
            <a:r>
              <a:rPr lang="en-US" baseline="-25000" dirty="0" smtClean="0"/>
              <a:t>3</a:t>
            </a:r>
            <a:r>
              <a:rPr lang="en-US" dirty="0" smtClean="0"/>
              <a:t>). </a:t>
            </a:r>
            <a:r>
              <a:rPr lang="en-US" b="1" i="1" dirty="0" err="1" smtClean="0"/>
              <a:t>Em</a:t>
            </a:r>
            <a:r>
              <a:rPr lang="en-US" b="1" i="1" dirty="0" smtClean="0"/>
              <a:t> </a:t>
            </a:r>
            <a:r>
              <a:rPr lang="en-US" b="1" i="1" dirty="0" err="1" smtClean="0"/>
              <a:t>hãy</a:t>
            </a:r>
            <a:r>
              <a:rPr lang="en-US" b="1" i="1" dirty="0" smtClean="0"/>
              <a:t> </a:t>
            </a:r>
            <a:r>
              <a:rPr lang="en-US" b="1" i="1" dirty="0" err="1" smtClean="0"/>
              <a:t>khoanh</a:t>
            </a:r>
            <a:r>
              <a:rPr lang="en-US" b="1" i="1" dirty="0" smtClean="0"/>
              <a:t> </a:t>
            </a:r>
            <a:r>
              <a:rPr lang="en-US" b="1" i="1" dirty="0" err="1" smtClean="0"/>
              <a:t>tròn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chữ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đứng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trả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đúng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AutoNum type="alphaLcPeriod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4749" y="3679753"/>
            <a:ext cx="86929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1/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phản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endParaRPr lang="en-US" sz="2400" dirty="0"/>
          </a:p>
          <a:p>
            <a:pPr marL="457200" indent="-457200">
              <a:buAutoNum type="alphaUcPeriod"/>
            </a:pPr>
            <a:r>
              <a:rPr lang="en-US" sz="2400" dirty="0"/>
              <a:t>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 AlCl</a:t>
            </a:r>
            <a:r>
              <a:rPr lang="en-US" sz="2400" baseline="-25000" dirty="0"/>
              <a:t>3</a:t>
            </a:r>
            <a:endParaRPr lang="en-US" sz="2400" dirty="0"/>
          </a:p>
          <a:p>
            <a:pPr marL="457200" indent="-457200">
              <a:buFontTx/>
              <a:buAutoNum type="alphaUcPeriod"/>
            </a:pPr>
            <a:r>
              <a:rPr lang="en-US" sz="2400" dirty="0"/>
              <a:t>4Al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 2AlCl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809418"/>
              </p:ext>
            </p:extLst>
          </p:nvPr>
        </p:nvGraphicFramePr>
        <p:xfrm>
          <a:off x="1824870" y="4139920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4870" y="4139920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339672"/>
              </p:ext>
            </p:extLst>
          </p:nvPr>
        </p:nvGraphicFramePr>
        <p:xfrm>
          <a:off x="2191681" y="4504730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1681" y="4504730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650517"/>
              </p:ext>
            </p:extLst>
          </p:nvPr>
        </p:nvGraphicFramePr>
        <p:xfrm>
          <a:off x="2028305" y="4849964"/>
          <a:ext cx="748278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8" imgW="431640" imgH="203040" progId="Equation.3">
                  <p:embed/>
                </p:oleObj>
              </mc:Choice>
              <mc:Fallback>
                <p:oleObj name="Equation" r:id="rId8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305" y="4849964"/>
                        <a:ext cx="748278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78221"/>
              </p:ext>
            </p:extLst>
          </p:nvPr>
        </p:nvGraphicFramePr>
        <p:xfrm>
          <a:off x="2165262" y="5214774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5262" y="5214774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218249" y="5112073"/>
            <a:ext cx="513741" cy="514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306291"/>
              </p:ext>
            </p:extLst>
          </p:nvPr>
        </p:nvGraphicFramePr>
        <p:xfrm>
          <a:off x="6348632" y="942192"/>
          <a:ext cx="883443" cy="647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10" imgW="571320" imgH="419040" progId="Equation.3">
                  <p:embed/>
                </p:oleObj>
              </mc:Choice>
              <mc:Fallback>
                <p:oleObj name="Equation" r:id="rId10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48632" y="942192"/>
                        <a:ext cx="883443" cy="647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64384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17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124" y="60896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423622" y="1116484"/>
            <a:ext cx="11945821" cy="117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Cho 5,4 gam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clo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muối</a:t>
            </a:r>
            <a:r>
              <a:rPr lang="en-US" dirty="0" smtClean="0"/>
              <a:t> </a:t>
            </a:r>
            <a:r>
              <a:rPr lang="en-US" dirty="0" err="1" smtClean="0"/>
              <a:t>nhôm</a:t>
            </a:r>
            <a:r>
              <a:rPr lang="en-US" dirty="0" smtClean="0"/>
              <a:t> </a:t>
            </a:r>
            <a:r>
              <a:rPr lang="en-US" dirty="0" err="1" smtClean="0"/>
              <a:t>clorua</a:t>
            </a:r>
            <a:r>
              <a:rPr lang="en-US" dirty="0" smtClean="0"/>
              <a:t> (AlCl</a:t>
            </a:r>
            <a:r>
              <a:rPr lang="en-US" baseline="-25000" dirty="0" smtClean="0"/>
              <a:t>3</a:t>
            </a:r>
            <a:r>
              <a:rPr lang="en-US" dirty="0" smtClean="0"/>
              <a:t>). </a:t>
            </a:r>
            <a:r>
              <a:rPr lang="en-US" b="1" i="1" dirty="0" err="1" smtClean="0"/>
              <a:t>Em</a:t>
            </a:r>
            <a:r>
              <a:rPr lang="en-US" b="1" i="1" dirty="0" smtClean="0"/>
              <a:t> </a:t>
            </a:r>
            <a:r>
              <a:rPr lang="en-US" b="1" i="1" dirty="0" err="1" smtClean="0"/>
              <a:t>hãy</a:t>
            </a:r>
            <a:r>
              <a:rPr lang="en-US" b="1" i="1" dirty="0" smtClean="0"/>
              <a:t> </a:t>
            </a:r>
            <a:r>
              <a:rPr lang="en-US" b="1" i="1" dirty="0" err="1" smtClean="0"/>
              <a:t>khoanh</a:t>
            </a:r>
            <a:r>
              <a:rPr lang="en-US" b="1" i="1" dirty="0" smtClean="0"/>
              <a:t> </a:t>
            </a:r>
            <a:r>
              <a:rPr lang="en-US" b="1" i="1" dirty="0" err="1" smtClean="0"/>
              <a:t>tròn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chữ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đứng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trả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đúng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câu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AutoNum type="alphaLcPeriod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2748" y="1978528"/>
            <a:ext cx="86929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1/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phản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endParaRPr lang="en-US" sz="2400" dirty="0"/>
          </a:p>
          <a:p>
            <a:pPr marL="457200" indent="-457200">
              <a:buAutoNum type="alphaUcPeriod"/>
            </a:pPr>
            <a:r>
              <a:rPr lang="en-US" sz="2400" dirty="0"/>
              <a:t>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 AlCl</a:t>
            </a:r>
            <a:r>
              <a:rPr lang="en-US" sz="2400" baseline="-25000" dirty="0"/>
              <a:t>3</a:t>
            </a:r>
            <a:endParaRPr lang="en-US" sz="2400" dirty="0"/>
          </a:p>
          <a:p>
            <a:pPr marL="457200" indent="-457200">
              <a:buFontTx/>
              <a:buAutoNum type="alphaUcPeriod"/>
            </a:pPr>
            <a:r>
              <a:rPr lang="en-US" sz="2400" dirty="0"/>
              <a:t>4Al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 2AlCl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/>
              <a:t>2Al + 3Cl</a:t>
            </a:r>
            <a:r>
              <a:rPr lang="en-US" sz="2400" baseline="-25000" dirty="0"/>
              <a:t>2            </a:t>
            </a:r>
            <a:r>
              <a:rPr lang="en-US" sz="2400" dirty="0"/>
              <a:t>      2 AlCl</a:t>
            </a:r>
            <a:r>
              <a:rPr lang="en-US" sz="2400" baseline="-25000" dirty="0"/>
              <a:t>3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605739"/>
              </p:ext>
            </p:extLst>
          </p:nvPr>
        </p:nvGraphicFramePr>
        <p:xfrm>
          <a:off x="2142869" y="2438695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2869" y="2438695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757059"/>
              </p:ext>
            </p:extLst>
          </p:nvPr>
        </p:nvGraphicFramePr>
        <p:xfrm>
          <a:off x="2509680" y="2803505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9680" y="2803505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316089"/>
              </p:ext>
            </p:extLst>
          </p:nvPr>
        </p:nvGraphicFramePr>
        <p:xfrm>
          <a:off x="2346304" y="3148739"/>
          <a:ext cx="748278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6" imgW="431640" imgH="203040" progId="Equation.3">
                  <p:embed/>
                </p:oleObj>
              </mc:Choice>
              <mc:Fallback>
                <p:oleObj name="Equation" r:id="rId6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6304" y="3148739"/>
                        <a:ext cx="748278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25599"/>
              </p:ext>
            </p:extLst>
          </p:nvPr>
        </p:nvGraphicFramePr>
        <p:xfrm>
          <a:off x="2483261" y="3513549"/>
          <a:ext cx="733622" cy="345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261" y="3513549"/>
                        <a:ext cx="733622" cy="345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536248" y="3410848"/>
            <a:ext cx="513741" cy="514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2218" y="4397337"/>
            <a:ext cx="7893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2/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mol</a:t>
            </a:r>
            <a:r>
              <a:rPr lang="en-US" sz="2400" dirty="0" smtClean="0"/>
              <a:t> </a:t>
            </a:r>
            <a:r>
              <a:rPr lang="en-US" sz="2400" dirty="0" err="1"/>
              <a:t>nhôm</a:t>
            </a:r>
            <a:r>
              <a:rPr lang="en-US" sz="2400" dirty="0"/>
              <a:t> </a:t>
            </a:r>
            <a:r>
              <a:rPr lang="en-US" sz="2400" dirty="0" err="1"/>
              <a:t>phản</a:t>
            </a:r>
            <a:r>
              <a:rPr lang="en-US" sz="2400" dirty="0"/>
              <a:t> </a:t>
            </a:r>
            <a:r>
              <a:rPr lang="en-US" sz="2400" dirty="0" err="1" smtClean="0"/>
              <a:t>ứng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endParaRPr lang="en-US" sz="2400" dirty="0" smtClean="0"/>
          </a:p>
          <a:p>
            <a:pPr marL="514350" indent="-514350">
              <a:buAutoNum type="alphaUcPeriod"/>
            </a:pPr>
            <a:r>
              <a:rPr lang="en-US" sz="2400" dirty="0" smtClean="0"/>
              <a:t>0,2 </a:t>
            </a:r>
            <a:r>
              <a:rPr lang="en-US" sz="2400" dirty="0" err="1" smtClean="0"/>
              <a:t>mol</a:t>
            </a:r>
            <a:r>
              <a:rPr lang="en-US" sz="2400" dirty="0" smtClean="0"/>
              <a:t>					C. 0,3 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514350" indent="-514350">
              <a:buAutoNum type="alphaUcPeriod"/>
            </a:pPr>
            <a:r>
              <a:rPr lang="en-US" sz="2400" dirty="0" smtClean="0"/>
              <a:t>0,4 </a:t>
            </a:r>
            <a:r>
              <a:rPr lang="en-US" sz="2400" dirty="0" err="1" smtClean="0"/>
              <a:t>mol</a:t>
            </a:r>
            <a:r>
              <a:rPr lang="en-US" sz="2400" dirty="0" smtClean="0"/>
              <a:t>					D. 0,5mol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02748" y="4723231"/>
            <a:ext cx="646278" cy="5320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Smiley Face 10">
            <a:hlinkClick r:id="rId8" action="ppaction://hlinkpres?slideindex=1&amp;slidetitle="/>
          </p:cNvPr>
          <p:cNvSpPr/>
          <p:nvPr/>
        </p:nvSpPr>
        <p:spPr>
          <a:xfrm>
            <a:off x="11595766" y="5624962"/>
            <a:ext cx="773677" cy="630167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05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00" y="82845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4700" y="1439733"/>
            <a:ext cx="86376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1: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                    </a:t>
            </a:r>
            <a:r>
              <a:rPr lang="en-US" sz="2500" dirty="0" err="1" smtClean="0"/>
              <a:t>hoặc</a:t>
            </a:r>
            <a:r>
              <a:rPr lang="en-US" sz="2500" dirty="0" smtClean="0"/>
              <a:t> </a:t>
            </a:r>
          </a:p>
          <a:p>
            <a:endParaRPr lang="en-US" sz="25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1129"/>
              </p:ext>
            </p:extLst>
          </p:nvPr>
        </p:nvGraphicFramePr>
        <p:xfrm>
          <a:off x="6287699" y="1179646"/>
          <a:ext cx="1129811" cy="97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7699" y="1179646"/>
                        <a:ext cx="1129811" cy="972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02705" y="2107062"/>
            <a:ext cx="47227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2: </a:t>
            </a:r>
            <a:r>
              <a:rPr lang="en-US" sz="2500" dirty="0" err="1" smtClean="0"/>
              <a:t>Lập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hóa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02705" y="2730309"/>
            <a:ext cx="92286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3: </a:t>
            </a:r>
            <a:r>
              <a:rPr lang="en-US" sz="2500" dirty="0" err="1" smtClean="0"/>
              <a:t>Dựa</a:t>
            </a:r>
            <a:r>
              <a:rPr lang="en-US" sz="2500" dirty="0" smtClean="0"/>
              <a:t> </a:t>
            </a:r>
            <a:r>
              <a:rPr lang="en-US" sz="2500" dirty="0" err="1" smtClean="0"/>
              <a:t>vào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tham</a:t>
            </a:r>
            <a:r>
              <a:rPr lang="en-US" sz="2500" dirty="0" smtClean="0"/>
              <a:t> </a:t>
            </a:r>
            <a:r>
              <a:rPr lang="en-US" sz="2500" dirty="0" err="1" smtClean="0"/>
              <a:t>gia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tạo</a:t>
            </a:r>
            <a:r>
              <a:rPr lang="en-US" sz="2500" dirty="0" smtClean="0"/>
              <a:t> </a:t>
            </a:r>
            <a:r>
              <a:rPr lang="en-US" sz="2500" dirty="0" err="1" smtClean="0"/>
              <a:t>thành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902705" y="3317396"/>
            <a:ext cx="72301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4: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khối</a:t>
            </a:r>
            <a:r>
              <a:rPr lang="en-US" sz="2500" dirty="0" smtClean="0"/>
              <a:t> </a:t>
            </a:r>
            <a:r>
              <a:rPr lang="en-US" sz="2500" dirty="0" err="1" smtClean="0"/>
              <a:t>lượng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m= n . M</a:t>
            </a:r>
            <a:endParaRPr lang="en-US" sz="2500" dirty="0"/>
          </a:p>
        </p:txBody>
      </p:sp>
      <p:sp>
        <p:nvSpPr>
          <p:cNvPr id="31" name="TextBox 30"/>
          <p:cNvSpPr txBox="1"/>
          <p:nvPr/>
        </p:nvSpPr>
        <p:spPr>
          <a:xfrm>
            <a:off x="-239912" y="448976"/>
            <a:ext cx="122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ym typeface="Wingdings" panose="05000000000000000000" pitchFamily="2" charset="2"/>
              </a:rPr>
              <a:t></a:t>
            </a:r>
            <a:endParaRPr lang="en-US" sz="96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22910"/>
              </p:ext>
            </p:extLst>
          </p:nvPr>
        </p:nvGraphicFramePr>
        <p:xfrm>
          <a:off x="8440332" y="1234950"/>
          <a:ext cx="1276563" cy="93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571320" imgH="419040" progId="Equation.3">
                  <p:embed/>
                </p:oleObj>
              </mc:Choice>
              <mc:Fallback>
                <p:oleObj name="Equation" r:id="rId5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40332" y="1234950"/>
                        <a:ext cx="1276563" cy="93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Callout 6"/>
          <p:cNvSpPr/>
          <p:nvPr/>
        </p:nvSpPr>
        <p:spPr>
          <a:xfrm flipH="1">
            <a:off x="3505863" y="3636165"/>
            <a:ext cx="6211032" cy="2558221"/>
          </a:xfrm>
          <a:prstGeom prst="cloudCallout">
            <a:avLst>
              <a:gd name="adj1" fmla="val -65565"/>
              <a:gd name="adj2" fmla="val -9488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Đốt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cháy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cacbon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</a:rPr>
              <a:t> 4g </a:t>
            </a:r>
            <a:r>
              <a:rPr lang="en-US" sz="2400" b="1" dirty="0" err="1" smtClean="0">
                <a:solidFill>
                  <a:schemeClr val="tx1"/>
                </a:solidFill>
              </a:rPr>
              <a:t>khí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oxi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thu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được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khí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cacbonic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thế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tính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được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tích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khí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cacbonic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sinh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ra</a:t>
            </a:r>
            <a:r>
              <a:rPr lang="en-US" sz="2400" b="1" dirty="0" smtClean="0">
                <a:solidFill>
                  <a:srgbClr val="C00000"/>
                </a:solidFill>
              </a:rPr>
              <a:t> ở </a:t>
            </a:r>
            <a:r>
              <a:rPr lang="en-US" sz="2400" b="1" dirty="0" err="1" smtClean="0">
                <a:solidFill>
                  <a:srgbClr val="C00000"/>
                </a:solidFill>
              </a:rPr>
              <a:t>đktc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3" name="Picture 3" descr="34x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590200" y="2171097"/>
            <a:ext cx="152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331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 flipH="1">
            <a:off x="4495800" y="616426"/>
            <a:ext cx="30434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594512" y="1512624"/>
            <a:ext cx="105974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514350" indent="-51435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3a,b,d/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/75</a:t>
            </a:r>
          </a:p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</a:t>
            </a:r>
          </a:p>
          <a:p>
            <a:r>
              <a:rPr lang="en-US" sz="2800" dirty="0" smtClean="0">
                <a:latin typeface=".VnTime" pitchFamily="34" charset="0"/>
              </a:rPr>
              <a:t>2</a:t>
            </a:r>
            <a:r>
              <a:rPr lang="en-US" sz="2800" dirty="0">
                <a:latin typeface=".VnTime" pitchFamily="34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Chuẩn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.VnTime" pitchFamily="34" charset="0"/>
              </a:rPr>
              <a:t>+ </a:t>
            </a:r>
            <a:r>
              <a:rPr lang="en-US" sz="2400" dirty="0" err="1">
                <a:latin typeface="Times New Roman" pitchFamily="18" charset="0"/>
              </a:rPr>
              <a:t>Chuẩn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</a:rPr>
              <a:t> 2. </a:t>
            </a:r>
            <a:r>
              <a:rPr lang="en-US" sz="2400" dirty="0" err="1" smtClean="0">
                <a:latin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và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</a:rPr>
              <a:t>?</a:t>
            </a:r>
            <a:endParaRPr lang="en-US" sz="2400" dirty="0">
              <a:latin typeface=".VnTime" pitchFamily="34" charset="0"/>
            </a:endParaRP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2133600" y="3810001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1264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1566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6" descr="bab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2895600" y="1295401"/>
            <a:ext cx="662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4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endParaRPr lang="en-US" sz="48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3" name="Line 7"/>
          <p:cNvSpPr>
            <a:spLocks noChangeShapeType="1"/>
          </p:cNvSpPr>
          <p:nvPr/>
        </p:nvSpPr>
        <p:spPr bwMode="auto">
          <a:xfrm>
            <a:off x="2819400" y="2209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4" name="Line 8"/>
          <p:cNvSpPr>
            <a:spLocks noChangeShapeType="1"/>
          </p:cNvSpPr>
          <p:nvPr/>
        </p:nvSpPr>
        <p:spPr bwMode="auto">
          <a:xfrm>
            <a:off x="2819400" y="2514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5" name="Line 9"/>
          <p:cNvSpPr>
            <a:spLocks noChangeShapeType="1"/>
          </p:cNvSpPr>
          <p:nvPr/>
        </p:nvSpPr>
        <p:spPr bwMode="auto">
          <a:xfrm>
            <a:off x="2819400" y="28194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6" name="Line 10"/>
          <p:cNvSpPr>
            <a:spLocks noChangeShapeType="1"/>
          </p:cNvSpPr>
          <p:nvPr/>
        </p:nvSpPr>
        <p:spPr bwMode="auto">
          <a:xfrm>
            <a:off x="2819400" y="3124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7" name="Line 11"/>
          <p:cNvSpPr>
            <a:spLocks noChangeShapeType="1"/>
          </p:cNvSpPr>
          <p:nvPr/>
        </p:nvSpPr>
        <p:spPr bwMode="auto">
          <a:xfrm>
            <a:off x="2819400" y="34290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8378" name="Picture 13" descr="0001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1" y="1981201"/>
            <a:ext cx="8286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9" name="Picture 14" descr="0003-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1" y="1676400"/>
            <a:ext cx="1095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0" name="Picture 15" descr="0004-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1905000"/>
            <a:ext cx="1428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4" name="Picture 12" descr="003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2362201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4" name="doraemon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98298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4" name="WordArt 16"/>
          <p:cNvSpPr>
            <a:spLocks noChangeArrowheads="1" noChangeShapeType="1" noTextEdit="1"/>
          </p:cNvSpPr>
          <p:nvPr/>
        </p:nvSpPr>
        <p:spPr bwMode="auto">
          <a:xfrm>
            <a:off x="1981200" y="3886200"/>
            <a:ext cx="84582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273"/>
              </a:avLst>
            </a:prstTxWarp>
          </a:bodyPr>
          <a:lstStyle/>
          <a:p>
            <a:r>
              <a:rPr lang="pt-BR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HỌC TỐT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15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067" fill="hold"/>
                                        <p:tgtEl>
                                          <p:spTgt spid="57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25 -0.00209 " pathEditMode="relative" rAng="0" ptsTypes="AA">
                                      <p:cBhvr>
                                        <p:cTn id="8" dur="10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64"/>
                </p:tgtEl>
              </p:cMediaNode>
            </p:audio>
          </p:childTnLst>
        </p:cTn>
      </p:par>
    </p:tnLst>
    <p:bldLst>
      <p:bldP spid="58384" grpId="0" animBg="1"/>
      <p:bldP spid="5838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015" y="274638"/>
            <a:ext cx="9601200" cy="102662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b="1" dirty="0" err="1" smtClean="0"/>
              <a:t>Kiểm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cũ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7920" y="1961207"/>
            <a:ext cx="7531728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Nung</a:t>
            </a:r>
            <a:r>
              <a:rPr lang="en-US" sz="3600" dirty="0" smtClean="0"/>
              <a:t> </a:t>
            </a:r>
            <a:r>
              <a:rPr lang="en-US" sz="3600" dirty="0" err="1" smtClean="0"/>
              <a:t>đá</a:t>
            </a:r>
            <a:r>
              <a:rPr lang="en-US" sz="3600" dirty="0" smtClean="0"/>
              <a:t> </a:t>
            </a:r>
            <a:r>
              <a:rPr lang="en-US" sz="3600" dirty="0" err="1" smtClean="0"/>
              <a:t>vôi</a:t>
            </a:r>
            <a:r>
              <a:rPr lang="en-US" sz="3600" dirty="0" smtClean="0"/>
              <a:t> ( CaCO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 </a:t>
            </a:r>
            <a:r>
              <a:rPr lang="en-US" sz="3600" dirty="0" err="1" smtClean="0"/>
              <a:t>thu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28 gam </a:t>
            </a:r>
            <a:r>
              <a:rPr lang="en-US" sz="3600" dirty="0" err="1" smtClean="0"/>
              <a:t>vôi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 ( </a:t>
            </a:r>
            <a:r>
              <a:rPr lang="en-US" sz="3600" dirty="0" err="1" smtClean="0"/>
              <a:t>CaO</a:t>
            </a:r>
            <a:r>
              <a:rPr lang="en-US" sz="3600" dirty="0" smtClean="0"/>
              <a:t>)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khí</a:t>
            </a:r>
            <a:r>
              <a:rPr lang="en-US" sz="3600" dirty="0" smtClean="0"/>
              <a:t> </a:t>
            </a:r>
            <a:r>
              <a:rPr lang="en-US" sz="3600" dirty="0" err="1" smtClean="0"/>
              <a:t>cacbonic</a:t>
            </a:r>
            <a:r>
              <a:rPr lang="en-US" sz="3600" dirty="0" smtClean="0"/>
              <a:t> 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).</a:t>
            </a:r>
          </a:p>
          <a:p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mol</a:t>
            </a:r>
            <a:r>
              <a:rPr lang="en-US" sz="3600" dirty="0" smtClean="0"/>
              <a:t> </a:t>
            </a:r>
            <a:r>
              <a:rPr lang="en-US" sz="3600" dirty="0" err="1" smtClean="0"/>
              <a:t>vôi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 </a:t>
            </a:r>
            <a:r>
              <a:rPr lang="en-US" sz="3600" dirty="0"/>
              <a:t>( </a:t>
            </a:r>
            <a:r>
              <a:rPr lang="en-US" sz="3600" dirty="0" err="1" smtClean="0"/>
              <a:t>CaO</a:t>
            </a:r>
            <a:r>
              <a:rPr lang="en-US" sz="3600" dirty="0" smtClean="0"/>
              <a:t>) ?</a:t>
            </a:r>
            <a:endParaRPr lang="en-US" sz="3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6070"/>
              </p:ext>
            </p:extLst>
          </p:nvPr>
        </p:nvGraphicFramePr>
        <p:xfrm>
          <a:off x="4632325" y="4822825"/>
          <a:ext cx="5894388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4" imgW="1866600" imgH="469800" progId="Equation.3">
                  <p:embed/>
                </p:oleObj>
              </mc:Choice>
              <mc:Fallback>
                <p:oleObj name="Equation" r:id="rId4" imgW="1866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32325" y="4822825"/>
                        <a:ext cx="5894388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1801" y="5174487"/>
            <a:ext cx="3232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mol</a:t>
            </a:r>
            <a:r>
              <a:rPr lang="en-US" sz="3600" dirty="0" smtClean="0"/>
              <a:t> </a:t>
            </a:r>
            <a:r>
              <a:rPr lang="en-US" sz="3600" dirty="0" err="1" smtClean="0"/>
              <a:t>vôi</a:t>
            </a:r>
            <a:r>
              <a:rPr lang="en-US" sz="3600" dirty="0" smtClean="0"/>
              <a:t> </a:t>
            </a:r>
            <a:r>
              <a:rPr lang="en-US" sz="3600" dirty="0" err="1" smtClean="0"/>
              <a:t>sống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pic>
        <p:nvPicPr>
          <p:cNvPr id="10" name="Picture 3" descr="34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26713" y="2954214"/>
            <a:ext cx="1815881" cy="390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loud Callout 10"/>
          <p:cNvSpPr/>
          <p:nvPr/>
        </p:nvSpPr>
        <p:spPr>
          <a:xfrm>
            <a:off x="7209693" y="0"/>
            <a:ext cx="6013938" cy="2836555"/>
          </a:xfrm>
          <a:prstGeom prst="cloudCallout">
            <a:avLst>
              <a:gd name="adj1" fmla="val 19053"/>
              <a:gd name="adj2" fmla="val 62785"/>
            </a:avLst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khối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lượng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CaO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khối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lượng</a:t>
            </a:r>
            <a:r>
              <a:rPr lang="en-US" sz="3200" b="1" dirty="0" smtClean="0">
                <a:solidFill>
                  <a:srgbClr val="FF0000"/>
                </a:solidFill>
              </a:rPr>
              <a:t> CaCO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cần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dùng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20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207963"/>
            <a:ext cx="11075831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BÀI 22- TIẾT 32: </a:t>
            </a:r>
            <a:br>
              <a:rPr lang="en-US" b="1" dirty="0" smtClean="0"/>
            </a:br>
            <a:r>
              <a:rPr lang="en-US" b="1" dirty="0" smtClean="0">
                <a:solidFill>
                  <a:srgbClr val="0033CC"/>
                </a:solidFill>
              </a:rPr>
              <a:t>TÍNH THEO PHƯƠNG TRÌNH </a:t>
            </a:r>
            <a:br>
              <a:rPr lang="en-US" b="1" dirty="0" smtClean="0">
                <a:solidFill>
                  <a:srgbClr val="0033CC"/>
                </a:solidFill>
              </a:rPr>
            </a:br>
            <a:r>
              <a:rPr lang="en-US" b="1" dirty="0" smtClean="0">
                <a:solidFill>
                  <a:srgbClr val="0033CC"/>
                </a:solidFill>
              </a:rPr>
              <a:t>HÓA HỌC (T1)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255692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08338" y="3103808"/>
            <a:ext cx="10586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1 : Nung </a:t>
            </a:r>
            <a:r>
              <a:rPr lang="nl-NL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 vôi (CaCO</a:t>
            </a:r>
            <a:r>
              <a:rPr lang="nl-NL" sz="24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 được vôi sống (CaO) và khí cacbonic (CO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Hãy tính khối lượng </a:t>
            </a:r>
            <a:r>
              <a:rPr lang="nl-NL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vôi sống (CaO) 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 được khi nung 50g đá vôi (CaCO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811" y="3885434"/>
            <a:ext cx="3435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dirty="0" err="1"/>
              <a:t>m</a:t>
            </a:r>
            <a:r>
              <a:rPr lang="en-US" sz="2400" baseline="-25000" dirty="0" err="1" smtClean="0"/>
              <a:t>đá</a:t>
            </a:r>
            <a:r>
              <a:rPr lang="en-US" sz="2400" dirty="0" smtClean="0"/>
              <a:t> </a:t>
            </a:r>
            <a:r>
              <a:rPr lang="en-US" sz="2400" baseline="-25000" dirty="0" err="1" smtClean="0"/>
              <a:t>vôi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/>
              <a:t>= 50g</a:t>
            </a:r>
          </a:p>
          <a:p>
            <a:r>
              <a:rPr lang="en-US" sz="2400" u="sng" dirty="0" err="1" smtClean="0"/>
              <a:t>M</a:t>
            </a:r>
            <a:r>
              <a:rPr lang="en-US" sz="2400" u="sng" baseline="-25000" dirty="0" err="1" smtClean="0"/>
              <a:t>đá</a:t>
            </a:r>
            <a:r>
              <a:rPr lang="en-US" sz="2400" u="sng" dirty="0" smtClean="0"/>
              <a:t> </a:t>
            </a:r>
            <a:r>
              <a:rPr lang="en-US" sz="2400" u="sng" baseline="-25000" dirty="0" err="1" smtClean="0"/>
              <a:t>vôi</a:t>
            </a:r>
            <a:r>
              <a:rPr lang="en-US" sz="2400" u="sng" dirty="0" smtClean="0"/>
              <a:t>= 40+12+16.3=100g</a:t>
            </a:r>
          </a:p>
          <a:p>
            <a:r>
              <a:rPr lang="en-US" sz="2400" dirty="0" err="1" smtClean="0"/>
              <a:t>m</a:t>
            </a:r>
            <a:r>
              <a:rPr lang="en-US" sz="2400" baseline="-25000" dirty="0" err="1" smtClean="0"/>
              <a:t>CaO</a:t>
            </a:r>
            <a:r>
              <a:rPr lang="en-US" sz="2400" dirty="0" smtClean="0"/>
              <a:t> = ?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338782"/>
              </p:ext>
            </p:extLst>
          </p:nvPr>
        </p:nvGraphicFramePr>
        <p:xfrm>
          <a:off x="6450013" y="4224338"/>
          <a:ext cx="31527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3" imgW="1968480" imgH="482400" progId="Equation.3">
                  <p:embed/>
                </p:oleObj>
              </mc:Choice>
              <mc:Fallback>
                <p:oleObj name="Equation" r:id="rId3" imgW="1968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50013" y="4224338"/>
                        <a:ext cx="315277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43054" y="6207289"/>
            <a:ext cx="10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0,5mol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40434"/>
              </p:ext>
            </p:extLst>
          </p:nvPr>
        </p:nvGraphicFramePr>
        <p:xfrm>
          <a:off x="8351602" y="4954854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51602" y="4954854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744927"/>
              </p:ext>
            </p:extLst>
          </p:nvPr>
        </p:nvGraphicFramePr>
        <p:xfrm>
          <a:off x="8276332" y="5474852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6332" y="5474852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33625"/>
              </p:ext>
            </p:extLst>
          </p:nvPr>
        </p:nvGraphicFramePr>
        <p:xfrm>
          <a:off x="10021066" y="5556383"/>
          <a:ext cx="859446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21066" y="5556383"/>
                        <a:ext cx="859446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195806"/>
              </p:ext>
            </p:extLst>
          </p:nvPr>
        </p:nvGraphicFramePr>
        <p:xfrm>
          <a:off x="8006717" y="6291447"/>
          <a:ext cx="506173" cy="29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06717" y="6291447"/>
                        <a:ext cx="506173" cy="29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36003"/>
              </p:ext>
            </p:extLst>
          </p:nvPr>
        </p:nvGraphicFramePr>
        <p:xfrm>
          <a:off x="8554559" y="6147567"/>
          <a:ext cx="15557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12" imgW="990360" imgH="393480" progId="Equation.3">
                  <p:embed/>
                </p:oleObj>
              </mc:Choice>
              <mc:Fallback>
                <p:oleObj name="Equation" r:id="rId12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554559" y="6147567"/>
                        <a:ext cx="1555750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07501"/>
              </p:ext>
            </p:extLst>
          </p:nvPr>
        </p:nvGraphicFramePr>
        <p:xfrm>
          <a:off x="10050483" y="6292248"/>
          <a:ext cx="548830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14" imgW="393480" imgH="203040" progId="Equation.3">
                  <p:embed/>
                </p:oleObj>
              </mc:Choice>
              <mc:Fallback>
                <p:oleObj name="Equation" r:id="rId14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50483" y="6292248"/>
                        <a:ext cx="548830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857647"/>
              </p:ext>
            </p:extLst>
          </p:nvPr>
        </p:nvGraphicFramePr>
        <p:xfrm>
          <a:off x="10605307" y="6166279"/>
          <a:ext cx="15541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15" imgW="990360" imgH="393480" progId="Equation.3">
                  <p:embed/>
                </p:oleObj>
              </mc:Choice>
              <mc:Fallback>
                <p:oleObj name="Equation" r:id="rId15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605307" y="6166279"/>
                        <a:ext cx="15541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363892" y="4367393"/>
            <a:ext cx="24882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500" b="1" dirty="0" err="1" smtClean="0">
                <a:solidFill>
                  <a:srgbClr val="FF0000"/>
                </a:solidFill>
              </a:rPr>
              <a:t>Tính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số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mol</a:t>
            </a:r>
            <a:r>
              <a:rPr lang="en-US" sz="2500" b="1" dirty="0" smtClean="0">
                <a:solidFill>
                  <a:srgbClr val="FF0000"/>
                </a:solidFill>
              </a:rPr>
              <a:t>:  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0488" y="4938641"/>
            <a:ext cx="354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trình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phản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ứng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2309" y="5448844"/>
            <a:ext cx="84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15006" y="4974094"/>
            <a:ext cx="472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         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+         </a:t>
            </a:r>
            <a:r>
              <a:rPr lang="en-US" sz="2400" dirty="0" err="1" smtClean="0"/>
              <a:t>CaO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54221" y="5398871"/>
            <a:ext cx="27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Theo </a:t>
            </a:r>
            <a:r>
              <a:rPr lang="en-US" sz="24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trình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9684" y="536439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907155" y="5457478"/>
            <a:ext cx="1005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44670" y="6045665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Theo </a:t>
            </a:r>
            <a:r>
              <a:rPr lang="en-US" sz="2400" b="1" dirty="0" err="1" smtClean="0">
                <a:solidFill>
                  <a:srgbClr val="FF0000"/>
                </a:solidFill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979195" y="5907733"/>
            <a:ext cx="1236232" cy="363328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43757" y="5899500"/>
            <a:ext cx="410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496126" y="5811688"/>
            <a:ext cx="1775791" cy="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95867" y="5526476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033018" y="5897024"/>
            <a:ext cx="2889813" cy="4971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376837" y="5853661"/>
            <a:ext cx="35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71564" y="5639488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54797" y="3934088"/>
            <a:ext cx="0" cy="2018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794202" y="5809371"/>
            <a:ext cx="3106056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498077" y="5805738"/>
            <a:ext cx="1056482" cy="52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2"/>
          </p:cNvCxnSpPr>
          <p:nvPr/>
        </p:nvCxnSpPr>
        <p:spPr>
          <a:xfrm>
            <a:off x="7528611" y="5826061"/>
            <a:ext cx="3070702" cy="442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336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3" grpId="1"/>
      <p:bldP spid="36" grpId="0"/>
      <p:bldP spid="36" grpId="1"/>
      <p:bldP spid="42" grpId="0"/>
      <p:bldP spid="42" grpId="1"/>
      <p:bldP spid="45" grpId="0"/>
      <p:bldP spid="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13" y="451927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36113" y="1981445"/>
            <a:ext cx="1473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561" y="2352253"/>
            <a:ext cx="3435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dirty="0" err="1"/>
              <a:t>m</a:t>
            </a:r>
            <a:r>
              <a:rPr lang="en-US" sz="2400" baseline="-25000" dirty="0" err="1" smtClean="0"/>
              <a:t>đá</a:t>
            </a:r>
            <a:r>
              <a:rPr lang="en-US" sz="2400" dirty="0" smtClean="0"/>
              <a:t> </a:t>
            </a:r>
            <a:r>
              <a:rPr lang="en-US" sz="2400" baseline="-25000" dirty="0" err="1" smtClean="0"/>
              <a:t>vôi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/>
              <a:t>= 50g</a:t>
            </a:r>
          </a:p>
          <a:p>
            <a:r>
              <a:rPr lang="en-US" sz="2400" u="sng" dirty="0" err="1" smtClean="0"/>
              <a:t>M</a:t>
            </a:r>
            <a:r>
              <a:rPr lang="en-US" sz="2400" u="sng" baseline="-25000" dirty="0" err="1" smtClean="0"/>
              <a:t>đá</a:t>
            </a:r>
            <a:r>
              <a:rPr lang="en-US" sz="2400" u="sng" dirty="0" smtClean="0"/>
              <a:t> </a:t>
            </a:r>
            <a:r>
              <a:rPr lang="en-US" sz="2400" u="sng" baseline="-25000" dirty="0" err="1" smtClean="0"/>
              <a:t>vôi</a:t>
            </a:r>
            <a:r>
              <a:rPr lang="en-US" sz="2400" u="sng" dirty="0" smtClean="0"/>
              <a:t>= 40+12+16.3=100g</a:t>
            </a:r>
          </a:p>
          <a:p>
            <a:r>
              <a:rPr lang="en-US" sz="2400" dirty="0" err="1" smtClean="0"/>
              <a:t>m</a:t>
            </a:r>
            <a:r>
              <a:rPr lang="en-US" sz="2400" baseline="-25000" dirty="0" err="1" smtClean="0"/>
              <a:t>CaO</a:t>
            </a:r>
            <a:r>
              <a:rPr lang="en-US" sz="2400" dirty="0" smtClean="0"/>
              <a:t> = ?</a:t>
            </a:r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628901"/>
              </p:ext>
            </p:extLst>
          </p:nvPr>
        </p:nvGraphicFramePr>
        <p:xfrm>
          <a:off x="6450013" y="1869523"/>
          <a:ext cx="31527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Equation" r:id="rId3" imgW="1968480" imgH="482400" progId="Equation.3">
                  <p:embed/>
                </p:oleObj>
              </mc:Choice>
              <mc:Fallback>
                <p:oleObj name="Equation" r:id="rId3" imgW="1968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50013" y="1869523"/>
                        <a:ext cx="315277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08753" y="3882624"/>
            <a:ext cx="1073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0,5mol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849325"/>
              </p:ext>
            </p:extLst>
          </p:nvPr>
        </p:nvGraphicFramePr>
        <p:xfrm>
          <a:off x="7959798" y="2762819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59798" y="2762819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726802"/>
              </p:ext>
            </p:extLst>
          </p:nvPr>
        </p:nvGraphicFramePr>
        <p:xfrm>
          <a:off x="7627180" y="3938018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7180" y="3938018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27023"/>
              </p:ext>
            </p:extLst>
          </p:nvPr>
        </p:nvGraphicFramePr>
        <p:xfrm>
          <a:off x="9805791" y="3921913"/>
          <a:ext cx="661265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05791" y="3921913"/>
                        <a:ext cx="661265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853688"/>
              </p:ext>
            </p:extLst>
          </p:nvPr>
        </p:nvGraphicFramePr>
        <p:xfrm>
          <a:off x="7959798" y="3423020"/>
          <a:ext cx="506173" cy="29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59798" y="3423020"/>
                        <a:ext cx="506173" cy="29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45854"/>
              </p:ext>
            </p:extLst>
          </p:nvPr>
        </p:nvGraphicFramePr>
        <p:xfrm>
          <a:off x="8276004" y="3836205"/>
          <a:ext cx="15557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Equation" r:id="rId12" imgW="990360" imgH="393480" progId="Equation.3">
                  <p:embed/>
                </p:oleObj>
              </mc:Choice>
              <mc:Fallback>
                <p:oleObj name="Equation" r:id="rId12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76004" y="3836205"/>
                        <a:ext cx="1555750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94405"/>
              </p:ext>
            </p:extLst>
          </p:nvPr>
        </p:nvGraphicFramePr>
        <p:xfrm>
          <a:off x="9831754" y="3442475"/>
          <a:ext cx="63530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Equation" r:id="rId14" imgW="393480" imgH="203040" progId="Equation.3">
                  <p:embed/>
                </p:oleObj>
              </mc:Choice>
              <mc:Fallback>
                <p:oleObj name="Equation" r:id="rId14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31754" y="3442475"/>
                        <a:ext cx="63530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899106"/>
              </p:ext>
            </p:extLst>
          </p:nvPr>
        </p:nvGraphicFramePr>
        <p:xfrm>
          <a:off x="10467057" y="3813729"/>
          <a:ext cx="15541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Equation" r:id="rId15" imgW="990360" imgH="393480" progId="Equation.3">
                  <p:embed/>
                </p:oleObj>
              </mc:Choice>
              <mc:Fallback>
                <p:oleObj name="Equation" r:id="rId15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467057" y="3813729"/>
                        <a:ext cx="155416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28214" y="2070725"/>
            <a:ext cx="2307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500" b="1" dirty="0" err="1" smtClean="0">
                <a:solidFill>
                  <a:srgbClr val="FF0000"/>
                </a:solidFill>
              </a:rPr>
              <a:t>Tính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số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mol</a:t>
            </a:r>
            <a:r>
              <a:rPr lang="en-US" sz="2500" b="1" dirty="0" smtClean="0">
                <a:solidFill>
                  <a:srgbClr val="FF0000"/>
                </a:solidFill>
              </a:rPr>
              <a:t>:  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6710" y="2718974"/>
            <a:ext cx="3818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5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trình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phản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ứng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34641" y="3338864"/>
            <a:ext cx="84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22433" y="2778294"/>
            <a:ext cx="4566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         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CaO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07383" y="3244513"/>
            <a:ext cx="27963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Theo </a:t>
            </a:r>
            <a:r>
              <a:rPr lang="en-US" sz="25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trình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05682" y="330146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76461" y="3271268"/>
            <a:ext cx="81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7383" y="3673325"/>
            <a:ext cx="13548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Theo </a:t>
            </a:r>
            <a:r>
              <a:rPr lang="en-US" sz="2500" b="1" dirty="0" err="1" smtClean="0">
                <a:solidFill>
                  <a:srgbClr val="FF0000"/>
                </a:solidFill>
              </a:rPr>
              <a:t>đề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1" y="4700213"/>
            <a:ext cx="5038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hóa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ta </a:t>
            </a:r>
            <a:r>
              <a:rPr lang="en-US" sz="2400" dirty="0" err="1" smtClean="0"/>
              <a:t>có</a:t>
            </a:r>
            <a:r>
              <a:rPr lang="en-US" sz="2400" dirty="0" smtClean="0"/>
              <a:t>: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CaO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</a:t>
            </a:r>
            <a:endParaRPr lang="en-US" sz="24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356917"/>
              </p:ext>
            </p:extLst>
          </p:nvPr>
        </p:nvGraphicFramePr>
        <p:xfrm>
          <a:off x="8596313" y="4622800"/>
          <a:ext cx="17335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17" imgW="1104840" imgH="393480" progId="Equation.3">
                  <p:embed/>
                </p:oleObj>
              </mc:Choice>
              <mc:Fallback>
                <p:oleObj name="Equation" r:id="rId17" imgW="110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96313" y="4622800"/>
                        <a:ext cx="1733550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97698" y="5170127"/>
            <a:ext cx="4947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m</a:t>
            </a:r>
            <a:r>
              <a:rPr lang="en-US" sz="2600" baseline="-25000" dirty="0" err="1" smtClean="0"/>
              <a:t>CaO</a:t>
            </a:r>
            <a:r>
              <a:rPr lang="en-US" sz="2600" dirty="0" smtClean="0"/>
              <a:t> = </a:t>
            </a:r>
            <a:r>
              <a:rPr lang="en-US" sz="2600" dirty="0" err="1" smtClean="0"/>
              <a:t>n</a:t>
            </a:r>
            <a:r>
              <a:rPr lang="en-US" sz="2600" baseline="-25000" dirty="0" err="1" smtClean="0"/>
              <a:t>CaO</a:t>
            </a:r>
            <a:r>
              <a:rPr lang="en-US" sz="2600" dirty="0" smtClean="0"/>
              <a:t> x </a:t>
            </a:r>
            <a:r>
              <a:rPr lang="en-US" sz="2600" dirty="0" err="1" smtClean="0"/>
              <a:t>M</a:t>
            </a:r>
            <a:r>
              <a:rPr lang="en-US" sz="2600" baseline="-25000" dirty="0" err="1" smtClean="0"/>
              <a:t>CaO</a:t>
            </a:r>
            <a:r>
              <a:rPr lang="en-US" sz="2600" dirty="0" smtClean="0"/>
              <a:t>=  0,5x 56 = 28(g)</a:t>
            </a:r>
            <a:endParaRPr lang="en-US" sz="2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54797" y="2070725"/>
            <a:ext cx="0" cy="220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996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0708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72225" y="1161982"/>
            <a:ext cx="10064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2 : Đốt cháy bột nhôm 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 dùng 6,72 lít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khí oxi ở đktc, người ta thu được nhôm oxit (Al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Hãy tính khối lượng nhôm cần dùng.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1069" y="1992979"/>
            <a:ext cx="15408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……………….</a:t>
            </a:r>
          </a:p>
          <a:p>
            <a:r>
              <a:rPr lang="en-US" sz="2400" u="sng" dirty="0" smtClean="0"/>
              <a:t>……………….</a:t>
            </a:r>
          </a:p>
          <a:p>
            <a:r>
              <a:rPr lang="en-US" sz="2400" dirty="0" smtClean="0"/>
              <a:t>……………….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8099" y="1997500"/>
            <a:ext cx="94667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   </a:t>
            </a:r>
            <a:r>
              <a:rPr lang="en-US" sz="2500" dirty="0" err="1" smtClean="0">
                <a:solidFill>
                  <a:srgbClr val="CC0000"/>
                </a:solidFill>
              </a:rPr>
              <a:t>Tính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số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mol</a:t>
            </a:r>
            <a:r>
              <a:rPr lang="en-US" sz="2500" dirty="0" smtClean="0">
                <a:solidFill>
                  <a:srgbClr val="CC0000"/>
                </a:solidFill>
              </a:rPr>
              <a:t>:   …………………………………………...........................................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18098" y="2516791"/>
            <a:ext cx="94667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   </a:t>
            </a:r>
            <a:r>
              <a:rPr lang="en-US" sz="2500" dirty="0" err="1" smtClean="0">
                <a:solidFill>
                  <a:srgbClr val="CC0000"/>
                </a:solidFill>
              </a:rPr>
              <a:t>Phương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trình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phản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ứng</a:t>
            </a:r>
            <a:r>
              <a:rPr lang="en-US" sz="2500" dirty="0" smtClean="0">
                <a:solidFill>
                  <a:srgbClr val="CC0000"/>
                </a:solidFill>
              </a:rPr>
              <a:t>:……………………………………………………………………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0969" y="3011591"/>
            <a:ext cx="9263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Theo </a:t>
            </a:r>
            <a:r>
              <a:rPr lang="en-US" sz="2500" dirty="0" err="1" smtClean="0">
                <a:solidFill>
                  <a:srgbClr val="CC0000"/>
                </a:solidFill>
              </a:rPr>
              <a:t>phương</a:t>
            </a:r>
            <a:r>
              <a:rPr lang="en-US" sz="2500" dirty="0" smtClean="0">
                <a:solidFill>
                  <a:srgbClr val="CC0000"/>
                </a:solidFill>
              </a:rPr>
              <a:t> </a:t>
            </a:r>
            <a:r>
              <a:rPr lang="en-US" sz="2500" dirty="0" err="1" smtClean="0">
                <a:solidFill>
                  <a:srgbClr val="CC0000"/>
                </a:solidFill>
              </a:rPr>
              <a:t>trình</a:t>
            </a:r>
            <a:r>
              <a:rPr lang="en-US" sz="2500" dirty="0" smtClean="0">
                <a:solidFill>
                  <a:srgbClr val="CC0000"/>
                </a:solidFill>
              </a:rPr>
              <a:t>:…………………………………………………………………………..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24462" y="3504870"/>
            <a:ext cx="91772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Theo </a:t>
            </a:r>
            <a:r>
              <a:rPr lang="en-US" sz="2500" dirty="0" err="1" smtClean="0">
                <a:solidFill>
                  <a:srgbClr val="CC0000"/>
                </a:solidFill>
              </a:rPr>
              <a:t>đề</a:t>
            </a:r>
            <a:r>
              <a:rPr lang="en-US" sz="2500" dirty="0" smtClean="0">
                <a:solidFill>
                  <a:srgbClr val="CC0000"/>
                </a:solidFill>
              </a:rPr>
              <a:t>:…………………………………………………………………………………………..</a:t>
            </a:r>
            <a:endParaRPr lang="en-US" sz="2500" dirty="0">
              <a:solidFill>
                <a:srgbClr val="CC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11528" y="1992979"/>
            <a:ext cx="0" cy="201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0969" y="3981924"/>
            <a:ext cx="9245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Từ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phương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trình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tìm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mol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nhôm</a:t>
            </a:r>
            <a:r>
              <a:rPr lang="en-US" sz="2400" dirty="0" smtClean="0">
                <a:solidFill>
                  <a:srgbClr val="FF0000"/>
                </a:solidFill>
              </a:rPr>
              <a:t>:………………………………………………………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Tìm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lượng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nhôm</a:t>
            </a:r>
            <a:r>
              <a:rPr lang="en-US" sz="2400" dirty="0" smtClean="0">
                <a:solidFill>
                  <a:srgbClr val="FF0000"/>
                </a:solidFill>
              </a:rPr>
              <a:t>:………………………………………………………………………….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8584862" y="4475582"/>
            <a:ext cx="3607138" cy="181328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Thảo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nhóm</a:t>
            </a:r>
            <a:r>
              <a:rPr lang="en-US" sz="2800" b="1" dirty="0" smtClean="0"/>
              <a:t> (5 </a:t>
            </a:r>
            <a:r>
              <a:rPr lang="en-US" sz="2800" b="1" dirty="0" err="1" smtClean="0"/>
              <a:t>phút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87887" y="-883858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80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7" grpId="0"/>
      <p:bldP spid="30" grpId="0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23" y="583530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1486" y="1235747"/>
            <a:ext cx="10064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2 : Đốt cháy bột nhôm </a:t>
            </a:r>
            <a:r>
              <a:rPr lang="nl-NL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 dùng 6,72 lít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khí oxi ở đktc, người ta thu được nhôm oxit (Al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nl-NL" sz="2400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Hãy tính khối lượng nhôm cần dùng.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238" y="2671683"/>
            <a:ext cx="1677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u="sng" dirty="0" err="1"/>
              <a:t>V</a:t>
            </a:r>
            <a:r>
              <a:rPr lang="en-US" sz="2400" u="sng" baseline="-25000" dirty="0" err="1" smtClean="0"/>
              <a:t>oxi</a:t>
            </a:r>
            <a:r>
              <a:rPr lang="en-US" sz="2400" u="sng" dirty="0" smtClean="0"/>
              <a:t>= 6,72 (l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803022"/>
              </p:ext>
            </p:extLst>
          </p:nvPr>
        </p:nvGraphicFramePr>
        <p:xfrm>
          <a:off x="176786" y="3529524"/>
          <a:ext cx="1197295" cy="567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3" imgW="482400" imgH="228600" progId="Equation.3">
                  <p:embed/>
                </p:oleObj>
              </mc:Choice>
              <mc:Fallback>
                <p:oleObj name="Equation" r:id="rId3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786" y="3529524"/>
                        <a:ext cx="1197295" cy="567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94236"/>
              </p:ext>
            </p:extLst>
          </p:nvPr>
        </p:nvGraphicFramePr>
        <p:xfrm>
          <a:off x="6556512" y="3004432"/>
          <a:ext cx="28860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5" imgW="1803240" imgH="444240" progId="Equation.3">
                  <p:embed/>
                </p:oleObj>
              </mc:Choice>
              <mc:Fallback>
                <p:oleObj name="Equation" r:id="rId5" imgW="1803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6512" y="3004432"/>
                        <a:ext cx="2886075" cy="71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51260" y="4785806"/>
            <a:ext cx="10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0,3mol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73852"/>
              </p:ext>
            </p:extLst>
          </p:nvPr>
        </p:nvGraphicFramePr>
        <p:xfrm>
          <a:off x="8352546" y="3717852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52546" y="3717852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264118"/>
              </p:ext>
            </p:extLst>
          </p:nvPr>
        </p:nvGraphicFramePr>
        <p:xfrm>
          <a:off x="6985042" y="4241343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85042" y="4241343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511629"/>
              </p:ext>
            </p:extLst>
          </p:nvPr>
        </p:nvGraphicFramePr>
        <p:xfrm>
          <a:off x="8728277" y="4210063"/>
          <a:ext cx="72017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28277" y="4210063"/>
                        <a:ext cx="72017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169390"/>
              </p:ext>
            </p:extLst>
          </p:nvPr>
        </p:nvGraphicFramePr>
        <p:xfrm>
          <a:off x="6916151" y="4938858"/>
          <a:ext cx="674323" cy="29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16151" y="4938858"/>
                        <a:ext cx="674323" cy="29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58614"/>
              </p:ext>
            </p:extLst>
          </p:nvPr>
        </p:nvGraphicFramePr>
        <p:xfrm>
          <a:off x="5276987" y="4780845"/>
          <a:ext cx="1616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Equation" r:id="rId14" imgW="1028520" imgH="393480" progId="Equation.3">
                  <p:embed/>
                </p:oleObj>
              </mc:Choice>
              <mc:Fallback>
                <p:oleObj name="Equation" r:id="rId14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76987" y="4780845"/>
                        <a:ext cx="161607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97542"/>
              </p:ext>
            </p:extLst>
          </p:nvPr>
        </p:nvGraphicFramePr>
        <p:xfrm>
          <a:off x="8762828" y="4891593"/>
          <a:ext cx="629884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62828" y="4891593"/>
                        <a:ext cx="629884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446576"/>
              </p:ext>
            </p:extLst>
          </p:nvPr>
        </p:nvGraphicFramePr>
        <p:xfrm>
          <a:off x="9493387" y="4764970"/>
          <a:ext cx="16160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Equation" r:id="rId17" imgW="1028520" imgH="393480" progId="Equation.3">
                  <p:embed/>
                </p:oleObj>
              </mc:Choice>
              <mc:Fallback>
                <p:oleObj name="Equation" r:id="rId17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493387" y="4764970"/>
                        <a:ext cx="161607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27361" y="3119404"/>
            <a:ext cx="2650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   </a:t>
            </a:r>
            <a:r>
              <a:rPr lang="en-US" sz="2500" b="1" dirty="0" err="1" smtClean="0">
                <a:solidFill>
                  <a:srgbClr val="CC0000"/>
                </a:solidFill>
              </a:rPr>
              <a:t>Tính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số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mol</a:t>
            </a:r>
            <a:r>
              <a:rPr lang="en-US" sz="2500" b="1" dirty="0" smtClean="0">
                <a:solidFill>
                  <a:srgbClr val="CC0000"/>
                </a:solidFill>
              </a:rPr>
              <a:t>:   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27361" y="3688573"/>
            <a:ext cx="37092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   </a:t>
            </a:r>
            <a:r>
              <a:rPr lang="en-US" sz="25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trình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phản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ứng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5427" y="4148314"/>
            <a:ext cx="84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8990" y="3707932"/>
            <a:ext cx="464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4Al   +                 3O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2Al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30231" y="4150121"/>
            <a:ext cx="2953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Theo </a:t>
            </a:r>
            <a:r>
              <a:rPr lang="en-US" sz="25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trình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43864" y="417929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4mol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448449" y="4152794"/>
            <a:ext cx="817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2mol</a:t>
            </a:r>
          </a:p>
          <a:p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16850" y="4759779"/>
            <a:ext cx="13548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Theo </a:t>
            </a:r>
            <a:r>
              <a:rPr lang="en-US" sz="2500" b="1" dirty="0" err="1" smtClean="0">
                <a:solidFill>
                  <a:srgbClr val="CC0000"/>
                </a:solidFill>
              </a:rPr>
              <a:t>đề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cxnSp>
        <p:nvCxnSpPr>
          <p:cNvPr id="32" name="Straight Arrow Connector 31"/>
          <p:cNvCxnSpPr>
            <a:endCxn id="28" idx="2"/>
          </p:cNvCxnSpPr>
          <p:nvPr/>
        </p:nvCxnSpPr>
        <p:spPr>
          <a:xfrm flipH="1" flipV="1">
            <a:off x="6252791" y="4640964"/>
            <a:ext cx="1409505" cy="347239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09863" y="4741397"/>
            <a:ext cx="410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77615" y="4556952"/>
            <a:ext cx="1680640" cy="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68772" y="4230785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endCxn id="29" idx="1"/>
          </p:cNvCxnSpPr>
          <p:nvPr/>
        </p:nvCxnSpPr>
        <p:spPr>
          <a:xfrm flipV="1">
            <a:off x="8156321" y="4568293"/>
            <a:ext cx="1292128" cy="2784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636499" y="4662083"/>
            <a:ext cx="35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8144181" y="4538407"/>
            <a:ext cx="1128680" cy="15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447846" y="4358434"/>
            <a:ext cx="52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20790" y="2749132"/>
            <a:ext cx="0" cy="201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923524" y="4644005"/>
            <a:ext cx="1973231" cy="316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196113" y="4555025"/>
            <a:ext cx="1300469" cy="291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644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3" grpId="1"/>
      <p:bldP spid="36" grpId="0"/>
      <p:bldP spid="36" grpId="1"/>
      <p:bldP spid="42" grpId="0"/>
      <p:bldP spid="42" grpId="1"/>
      <p:bldP spid="45" grpId="0"/>
      <p:bldP spid="4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84" y="1207404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6468" y="1818678"/>
            <a:ext cx="1354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 2 :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084" y="2193566"/>
            <a:ext cx="1677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Tóm</a:t>
            </a:r>
            <a:r>
              <a:rPr lang="en-US" sz="2400" dirty="0" smtClean="0"/>
              <a:t> </a:t>
            </a:r>
            <a:r>
              <a:rPr lang="en-US" sz="2400" dirty="0" err="1" smtClean="0"/>
              <a:t>tắt</a:t>
            </a:r>
            <a:r>
              <a:rPr lang="en-US" sz="2400" dirty="0" smtClean="0"/>
              <a:t>:</a:t>
            </a:r>
          </a:p>
          <a:p>
            <a:r>
              <a:rPr lang="en-US" sz="2400" u="sng" dirty="0" err="1"/>
              <a:t>V</a:t>
            </a:r>
            <a:r>
              <a:rPr lang="en-US" sz="2400" u="sng" baseline="-25000" dirty="0" err="1" smtClean="0"/>
              <a:t>oxi</a:t>
            </a:r>
            <a:r>
              <a:rPr lang="en-US" sz="2400" u="sng" dirty="0" smtClean="0"/>
              <a:t>= 6,72 (l</a:t>
            </a:r>
            <a:r>
              <a:rPr lang="en-US" sz="2400" dirty="0" smtClean="0"/>
              <a:t>)</a:t>
            </a:r>
            <a:endParaRPr lang="en-US" sz="2400" u="sng" dirty="0" smtClean="0"/>
          </a:p>
          <a:p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053976"/>
              </p:ext>
            </p:extLst>
          </p:nvPr>
        </p:nvGraphicFramePr>
        <p:xfrm>
          <a:off x="260833" y="3006349"/>
          <a:ext cx="1256345" cy="596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" name="Equation" r:id="rId3" imgW="482400" imgH="228600" progId="Equation.3">
                  <p:embed/>
                </p:oleObj>
              </mc:Choice>
              <mc:Fallback>
                <p:oleObj name="Equation" r:id="rId3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833" y="3006349"/>
                        <a:ext cx="1256345" cy="596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275591"/>
              </p:ext>
            </p:extLst>
          </p:nvPr>
        </p:nvGraphicFramePr>
        <p:xfrm>
          <a:off x="4143009" y="1708000"/>
          <a:ext cx="31988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Equation" r:id="rId5" imgW="1803240" imgH="444240" progId="Equation.3">
                  <p:embed/>
                </p:oleObj>
              </mc:Choice>
              <mc:Fallback>
                <p:oleObj name="Equation" r:id="rId5" imgW="1803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3009" y="1708000"/>
                        <a:ext cx="3198812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06303" y="3548060"/>
            <a:ext cx="10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0,3mol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13309"/>
              </p:ext>
            </p:extLst>
          </p:nvPr>
        </p:nvGraphicFramePr>
        <p:xfrm>
          <a:off x="7757491" y="2404180"/>
          <a:ext cx="920315" cy="48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57491" y="2404180"/>
                        <a:ext cx="920315" cy="485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91390"/>
              </p:ext>
            </p:extLst>
          </p:nvPr>
        </p:nvGraphicFramePr>
        <p:xfrm>
          <a:off x="5980477" y="2961332"/>
          <a:ext cx="605432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80477" y="2961332"/>
                        <a:ext cx="605432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364461"/>
              </p:ext>
            </p:extLst>
          </p:nvPr>
        </p:nvGraphicFramePr>
        <p:xfrm>
          <a:off x="7743888" y="2962129"/>
          <a:ext cx="757714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43888" y="2962129"/>
                        <a:ext cx="757714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745769"/>
              </p:ext>
            </p:extLst>
          </p:nvPr>
        </p:nvGraphicFramePr>
        <p:xfrm>
          <a:off x="6158065" y="3611629"/>
          <a:ext cx="685227" cy="322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58065" y="3611629"/>
                        <a:ext cx="685227" cy="322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33335"/>
              </p:ext>
            </p:extLst>
          </p:nvPr>
        </p:nvGraphicFramePr>
        <p:xfrm>
          <a:off x="4342882" y="3442195"/>
          <a:ext cx="17684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Equation" r:id="rId14" imgW="1028520" imgH="393480" progId="Equation.3">
                  <p:embed/>
                </p:oleObj>
              </mc:Choice>
              <mc:Fallback>
                <p:oleObj name="Equation" r:id="rId14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42882" y="3442195"/>
                        <a:ext cx="17684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710432"/>
              </p:ext>
            </p:extLst>
          </p:nvPr>
        </p:nvGraphicFramePr>
        <p:xfrm>
          <a:off x="8066021" y="3582740"/>
          <a:ext cx="730631" cy="35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66021" y="3582740"/>
                        <a:ext cx="730631" cy="35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328775"/>
              </p:ext>
            </p:extLst>
          </p:nvPr>
        </p:nvGraphicFramePr>
        <p:xfrm>
          <a:off x="8959484" y="3420913"/>
          <a:ext cx="187483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Equation" r:id="rId17" imgW="1028520" imgH="393480" progId="Equation.3">
                  <p:embed/>
                </p:oleObj>
              </mc:Choice>
              <mc:Fallback>
                <p:oleObj name="Equation" r:id="rId17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59484" y="3420913"/>
                        <a:ext cx="1874837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2921" y="1849397"/>
            <a:ext cx="2503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   </a:t>
            </a:r>
            <a:r>
              <a:rPr lang="en-US" sz="2500" b="1" dirty="0" err="1" smtClean="0">
                <a:solidFill>
                  <a:srgbClr val="CC0000"/>
                </a:solidFill>
              </a:rPr>
              <a:t>Tính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số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mol</a:t>
            </a:r>
            <a:r>
              <a:rPr lang="en-US" sz="2500" b="1" dirty="0" smtClean="0">
                <a:solidFill>
                  <a:srgbClr val="CC0000"/>
                </a:solidFill>
              </a:rPr>
              <a:t>:   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95592" y="2341781"/>
            <a:ext cx="37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phản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ứng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5366" y="2884347"/>
            <a:ext cx="8481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3mol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0873" y="2394675"/>
            <a:ext cx="48413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4Al   +                 3O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                  2Al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O</a:t>
            </a:r>
            <a:r>
              <a:rPr lang="en-US" sz="2500" baseline="-25000" dirty="0" smtClean="0"/>
              <a:t>3</a:t>
            </a:r>
            <a:endParaRPr lang="en-US" sz="2500" dirty="0"/>
          </a:p>
        </p:txBody>
      </p:sp>
      <p:sp>
        <p:nvSpPr>
          <p:cNvPr id="27" name="TextBox 26"/>
          <p:cNvSpPr txBox="1"/>
          <p:nvPr/>
        </p:nvSpPr>
        <p:spPr>
          <a:xfrm>
            <a:off x="1693170" y="2830096"/>
            <a:ext cx="2860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C0000"/>
                </a:solidFill>
              </a:rPr>
              <a:t>Theo </a:t>
            </a:r>
            <a:r>
              <a:rPr lang="en-US" sz="25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500" b="1" dirty="0" smtClean="0">
                <a:solidFill>
                  <a:srgbClr val="CC0000"/>
                </a:solidFill>
              </a:rPr>
              <a:t> </a:t>
            </a:r>
            <a:r>
              <a:rPr lang="en-US" sz="2500" b="1" dirty="0" err="1" smtClean="0">
                <a:solidFill>
                  <a:srgbClr val="CC0000"/>
                </a:solidFill>
              </a:rPr>
              <a:t>trình</a:t>
            </a:r>
            <a:r>
              <a:rPr lang="en-US" sz="2500" b="1" dirty="0" smtClean="0">
                <a:solidFill>
                  <a:srgbClr val="CC0000"/>
                </a:solidFill>
              </a:rPr>
              <a:t>:</a:t>
            </a:r>
            <a:endParaRPr lang="en-US" sz="2500" b="1" dirty="0">
              <a:solidFill>
                <a:srgbClr val="CC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54032" y="2880058"/>
            <a:ext cx="845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4mol</a:t>
            </a:r>
            <a:endParaRPr lang="en-US" sz="2500" dirty="0"/>
          </a:p>
        </p:txBody>
      </p:sp>
      <p:sp>
        <p:nvSpPr>
          <p:cNvPr id="29" name="TextBox 28"/>
          <p:cNvSpPr txBox="1"/>
          <p:nvPr/>
        </p:nvSpPr>
        <p:spPr>
          <a:xfrm>
            <a:off x="8725212" y="287172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2mol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43045" y="3558425"/>
            <a:ext cx="15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đề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85818" y="2280343"/>
            <a:ext cx="16626" cy="176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9670" y="4186753"/>
            <a:ext cx="46167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Theo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hóa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 ta </a:t>
            </a:r>
            <a:r>
              <a:rPr lang="en-US" sz="2500" dirty="0" err="1" smtClean="0"/>
              <a:t>có</a:t>
            </a:r>
            <a:r>
              <a:rPr lang="en-US" sz="2500" dirty="0" smtClean="0"/>
              <a:t>: </a:t>
            </a:r>
            <a:endParaRPr lang="en-US" sz="2500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790508"/>
              </p:ext>
            </p:extLst>
          </p:nvPr>
        </p:nvGraphicFramePr>
        <p:xfrm>
          <a:off x="6443296" y="4147988"/>
          <a:ext cx="27527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19" imgW="1511280" imgH="393480" progId="Equation.3">
                  <p:embed/>
                </p:oleObj>
              </mc:Choice>
              <mc:Fallback>
                <p:oleObj name="Equation" r:id="rId19" imgW="1511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443296" y="4147988"/>
                        <a:ext cx="2752725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126936"/>
              </p:ext>
            </p:extLst>
          </p:nvPr>
        </p:nvGraphicFramePr>
        <p:xfrm>
          <a:off x="2441209" y="4894113"/>
          <a:ext cx="44307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21" imgW="2184120" imgH="228600" progId="Equation.3">
                  <p:embed/>
                </p:oleObj>
              </mc:Choice>
              <mc:Fallback>
                <p:oleObj name="Equation" r:id="rId21" imgW="2184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441209" y="4894113"/>
                        <a:ext cx="4430712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loud Callout 5"/>
          <p:cNvSpPr/>
          <p:nvPr/>
        </p:nvSpPr>
        <p:spPr>
          <a:xfrm>
            <a:off x="7632941" y="1522470"/>
            <a:ext cx="4716052" cy="3092306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Hãy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các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bước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tìm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khối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lượng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sản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phẩm</a:t>
            </a:r>
            <a:r>
              <a:rPr lang="en-US" sz="2400" dirty="0" smtClean="0">
                <a:solidFill>
                  <a:schemeClr val="tx1"/>
                </a:solidFill>
              </a:rPr>
              <a:t>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80771" y="-227162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94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068" y="1372099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88768" y="1983373"/>
            <a:ext cx="86376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1: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                    </a:t>
            </a:r>
            <a:r>
              <a:rPr lang="en-US" sz="2500" dirty="0" err="1" smtClean="0"/>
              <a:t>hoặc</a:t>
            </a:r>
            <a:r>
              <a:rPr lang="en-US" sz="2500" dirty="0" smtClean="0"/>
              <a:t> </a:t>
            </a:r>
          </a:p>
          <a:p>
            <a:endParaRPr lang="en-US" sz="25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70586"/>
              </p:ext>
            </p:extLst>
          </p:nvPr>
        </p:nvGraphicFramePr>
        <p:xfrm>
          <a:off x="6301767" y="1723286"/>
          <a:ext cx="1129811" cy="97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1767" y="1723286"/>
                        <a:ext cx="1129811" cy="972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6773" y="2650702"/>
            <a:ext cx="47227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2: </a:t>
            </a:r>
            <a:r>
              <a:rPr lang="en-US" sz="2500" dirty="0" err="1" smtClean="0"/>
              <a:t>Lập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hóa</a:t>
            </a:r>
            <a:r>
              <a:rPr lang="en-US" sz="2500" dirty="0" smtClean="0"/>
              <a:t> </a:t>
            </a:r>
            <a:r>
              <a:rPr lang="en-US" sz="2500" dirty="0" err="1" smtClean="0"/>
              <a:t>học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16773" y="3273949"/>
            <a:ext cx="923092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3: </a:t>
            </a:r>
            <a:r>
              <a:rPr lang="en-US" sz="2500" dirty="0" err="1" smtClean="0"/>
              <a:t>Dựa</a:t>
            </a:r>
            <a:r>
              <a:rPr lang="en-US" sz="2500" dirty="0" smtClean="0"/>
              <a:t> </a:t>
            </a:r>
            <a:r>
              <a:rPr lang="en-US" sz="2500" dirty="0" err="1" smtClean="0"/>
              <a:t>vào</a:t>
            </a:r>
            <a:r>
              <a:rPr lang="en-US" sz="2500" dirty="0" smtClean="0"/>
              <a:t> </a:t>
            </a:r>
            <a:r>
              <a:rPr lang="en-US" sz="2500" dirty="0" err="1" smtClean="0"/>
              <a:t>phương</a:t>
            </a:r>
            <a:r>
              <a:rPr lang="en-US" sz="2500" dirty="0" smtClean="0"/>
              <a:t> </a:t>
            </a:r>
            <a:r>
              <a:rPr lang="en-US" sz="2500" dirty="0" err="1" smtClean="0"/>
              <a:t>trình</a:t>
            </a:r>
            <a:r>
              <a:rPr lang="en-US" sz="2500" dirty="0" smtClean="0"/>
              <a:t>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mol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tham</a:t>
            </a:r>
            <a:r>
              <a:rPr lang="en-US" sz="2500" dirty="0" smtClean="0"/>
              <a:t> </a:t>
            </a:r>
            <a:r>
              <a:rPr lang="en-US" sz="2500" dirty="0" err="1" smtClean="0"/>
              <a:t>gia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sản</a:t>
            </a:r>
            <a:r>
              <a:rPr lang="en-US" sz="2500" dirty="0" smtClean="0"/>
              <a:t> </a:t>
            </a:r>
            <a:r>
              <a:rPr lang="en-US" sz="2500" dirty="0" err="1" smtClean="0"/>
              <a:t>phẩm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916773" y="3861036"/>
            <a:ext cx="72301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Bước</a:t>
            </a:r>
            <a:r>
              <a:rPr lang="en-US" sz="2500" dirty="0" smtClean="0"/>
              <a:t> 4: </a:t>
            </a:r>
            <a:r>
              <a:rPr lang="en-US" sz="2500" dirty="0" err="1" smtClean="0"/>
              <a:t>Tìm</a:t>
            </a:r>
            <a:r>
              <a:rPr lang="en-US" sz="2500" dirty="0" smtClean="0"/>
              <a:t> </a:t>
            </a:r>
            <a:r>
              <a:rPr lang="en-US" sz="2500" dirty="0" err="1" smtClean="0"/>
              <a:t>khối</a:t>
            </a:r>
            <a:r>
              <a:rPr lang="en-US" sz="2500" dirty="0" smtClean="0"/>
              <a:t> </a:t>
            </a:r>
            <a:r>
              <a:rPr lang="en-US" sz="2500" dirty="0" err="1" smtClean="0"/>
              <a:t>lượng</a:t>
            </a:r>
            <a:r>
              <a:rPr lang="en-US" sz="2500" dirty="0" smtClean="0"/>
              <a:t> </a:t>
            </a:r>
            <a:r>
              <a:rPr lang="en-US" sz="2500" dirty="0" err="1" smtClean="0"/>
              <a:t>chất</a:t>
            </a:r>
            <a:r>
              <a:rPr lang="en-US" sz="2500" dirty="0" smtClean="0"/>
              <a:t> </a:t>
            </a:r>
            <a:r>
              <a:rPr lang="en-US" sz="2500" dirty="0" err="1" smtClean="0"/>
              <a:t>theo</a:t>
            </a:r>
            <a:r>
              <a:rPr lang="en-US" sz="2500" dirty="0" smtClean="0"/>
              <a:t> </a:t>
            </a:r>
            <a:r>
              <a:rPr lang="en-US" sz="2500" dirty="0" err="1" smtClean="0"/>
              <a:t>công</a:t>
            </a:r>
            <a:r>
              <a:rPr lang="en-US" sz="2500" dirty="0" smtClean="0"/>
              <a:t> </a:t>
            </a:r>
            <a:r>
              <a:rPr lang="en-US" sz="2500" dirty="0" err="1" smtClean="0"/>
              <a:t>thức</a:t>
            </a:r>
            <a:r>
              <a:rPr lang="en-US" sz="2500" dirty="0" smtClean="0"/>
              <a:t>: m= n . M</a:t>
            </a:r>
            <a:endParaRPr lang="en-US" sz="2500" dirty="0"/>
          </a:p>
        </p:txBody>
      </p:sp>
      <p:sp>
        <p:nvSpPr>
          <p:cNvPr id="31" name="TextBox 30"/>
          <p:cNvSpPr txBox="1"/>
          <p:nvPr/>
        </p:nvSpPr>
        <p:spPr>
          <a:xfrm>
            <a:off x="-225844" y="992616"/>
            <a:ext cx="122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ym typeface="Wingdings" panose="05000000000000000000" pitchFamily="2" charset="2"/>
              </a:rPr>
              <a:t></a:t>
            </a:r>
            <a:endParaRPr lang="en-US" sz="96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049896"/>
              </p:ext>
            </p:extLst>
          </p:nvPr>
        </p:nvGraphicFramePr>
        <p:xfrm>
          <a:off x="8454400" y="1778590"/>
          <a:ext cx="1276563" cy="93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571320" imgH="419040" progId="Equation.3">
                  <p:embed/>
                </p:oleObj>
              </mc:Choice>
              <mc:Fallback>
                <p:oleObj name="Equation" r:id="rId5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54400" y="1778590"/>
                        <a:ext cx="1276563" cy="93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67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1"/>
      <p:bldP spid="14" grpId="1"/>
      <p:bldP spid="15" grpId="0"/>
      <p:bldP spid="22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27" y="665244"/>
            <a:ext cx="10363200" cy="6112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</a:t>
            </a:r>
            <a:r>
              <a:rPr lang="en-US" sz="2800" b="1" dirty="0" err="1" smtClean="0"/>
              <a:t>Bằng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029" y="1051030"/>
            <a:ext cx="7564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1: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                    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964"/>
              </p:ext>
            </p:extLst>
          </p:nvPr>
        </p:nvGraphicFramePr>
        <p:xfrm>
          <a:off x="4647923" y="932030"/>
          <a:ext cx="1050877" cy="76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7923" y="932030"/>
                        <a:ext cx="1050877" cy="763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3376" y="1519631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2: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hóa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4806" y="1952476"/>
            <a:ext cx="742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3: </a:t>
            </a:r>
            <a:r>
              <a:rPr lang="en-US" sz="2000" dirty="0" err="1" smtClean="0"/>
              <a:t>Dựa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tham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tạo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6080" y="2419586"/>
            <a:ext cx="5821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Bước</a:t>
            </a:r>
            <a:r>
              <a:rPr lang="en-US" sz="2000" dirty="0" smtClean="0"/>
              <a:t> 4: </a:t>
            </a:r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khối</a:t>
            </a:r>
            <a:r>
              <a:rPr lang="en-US" sz="2000" dirty="0" smtClean="0"/>
              <a:t> </a:t>
            </a:r>
            <a:r>
              <a:rPr lang="en-US" sz="2000" dirty="0" err="1" smtClean="0"/>
              <a:t>lượng</a:t>
            </a:r>
            <a:r>
              <a:rPr lang="en-US" sz="2000" dirty="0" smtClean="0"/>
              <a:t> </a:t>
            </a:r>
            <a:r>
              <a:rPr lang="en-US" sz="2000" dirty="0" err="1" smtClean="0"/>
              <a:t>chất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: m= n . M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94806" y="2732869"/>
            <a:ext cx="11994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Bài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tập</a:t>
            </a:r>
            <a:r>
              <a:rPr lang="en-US" sz="2500" b="1" dirty="0" smtClean="0">
                <a:solidFill>
                  <a:srgbClr val="FF0000"/>
                </a:solidFill>
              </a:rPr>
              <a:t>: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149" y="3188385"/>
            <a:ext cx="26303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/>
              <a:t>Bài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tập</a:t>
            </a:r>
            <a:r>
              <a:rPr lang="en-US" sz="2500" b="1" dirty="0" smtClean="0"/>
              <a:t> 1b/</a:t>
            </a:r>
            <a:r>
              <a:rPr lang="en-US" sz="2500" b="1" dirty="0" err="1" smtClean="0"/>
              <a:t>sgk</a:t>
            </a:r>
            <a:r>
              <a:rPr lang="en-US" sz="2500" b="1" dirty="0" smtClean="0"/>
              <a:t>/75: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921" y="3766093"/>
            <a:ext cx="1582549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Tóm</a:t>
            </a:r>
            <a:r>
              <a:rPr lang="en-US" sz="2500" dirty="0" smtClean="0"/>
              <a:t> </a:t>
            </a:r>
            <a:r>
              <a:rPr lang="en-US" sz="2500" dirty="0" err="1" smtClean="0"/>
              <a:t>tắt</a:t>
            </a:r>
            <a:r>
              <a:rPr lang="en-US" sz="2500" dirty="0" smtClean="0"/>
              <a:t>: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Fe</a:t>
            </a:r>
            <a:r>
              <a:rPr lang="en-US" sz="2500" dirty="0" smtClean="0"/>
              <a:t>= 2,8 g</a:t>
            </a:r>
          </a:p>
          <a:p>
            <a:r>
              <a:rPr lang="en-US" sz="2500" u="sng" dirty="0" smtClean="0"/>
              <a:t>M </a:t>
            </a:r>
            <a:r>
              <a:rPr lang="en-US" sz="2500" u="sng" baseline="-25000" dirty="0" smtClean="0"/>
              <a:t>Fe</a:t>
            </a:r>
            <a:r>
              <a:rPr lang="en-US" sz="2500" u="sng" dirty="0" smtClean="0"/>
              <a:t> = 56 g</a:t>
            </a:r>
          </a:p>
          <a:p>
            <a:r>
              <a:rPr lang="en-US" sz="2500" dirty="0" err="1" smtClean="0"/>
              <a:t>m</a:t>
            </a:r>
            <a:r>
              <a:rPr lang="en-US" sz="2500" baseline="-25000" dirty="0" err="1" smtClean="0"/>
              <a:t>HCl</a:t>
            </a:r>
            <a:r>
              <a:rPr lang="en-US" sz="2500" baseline="-25000" dirty="0" smtClean="0"/>
              <a:t> </a:t>
            </a:r>
            <a:r>
              <a:rPr lang="en-US" sz="2500" dirty="0" smtClean="0"/>
              <a:t>= ?</a:t>
            </a:r>
          </a:p>
          <a:p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3027" y="3740988"/>
            <a:ext cx="26502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Tính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số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mol</a:t>
            </a:r>
            <a:r>
              <a:rPr lang="en-US" sz="2400" b="1" dirty="0" smtClean="0">
                <a:solidFill>
                  <a:srgbClr val="CC0000"/>
                </a:solidFill>
              </a:rPr>
              <a:t>:   </a:t>
            </a:r>
            <a:endParaRPr lang="en-US" sz="2400" b="1" dirty="0">
              <a:solidFill>
                <a:srgbClr val="CC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970655"/>
              </p:ext>
            </p:extLst>
          </p:nvPr>
        </p:nvGraphicFramePr>
        <p:xfrm>
          <a:off x="4869887" y="3512379"/>
          <a:ext cx="29464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" name="Equation" r:id="rId5" imgW="1714320" imgH="469800" progId="Equation.3">
                  <p:embed/>
                </p:oleObj>
              </mc:Choice>
              <mc:Fallback>
                <p:oleObj name="Equation" r:id="rId5" imgW="1714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69887" y="3512379"/>
                        <a:ext cx="2946400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37317" y="4332064"/>
            <a:ext cx="37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 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phản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ứng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4597" y="4337654"/>
            <a:ext cx="615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Fe   +        2HCl                    FeCl</a:t>
            </a:r>
            <a:r>
              <a:rPr lang="en-US" sz="2500" baseline="-25000" dirty="0" smtClean="0"/>
              <a:t>2  </a:t>
            </a:r>
            <a:r>
              <a:rPr lang="en-US" sz="2500" dirty="0" smtClean="0"/>
              <a:t>   +               H</a:t>
            </a:r>
            <a:r>
              <a:rPr lang="en-US" sz="2500" baseline="-25000" dirty="0" smtClean="0"/>
              <a:t>2</a:t>
            </a:r>
            <a:endParaRPr lang="en-US" sz="25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922084"/>
              </p:ext>
            </p:extLst>
          </p:nvPr>
        </p:nvGraphicFramePr>
        <p:xfrm>
          <a:off x="7374291" y="4408063"/>
          <a:ext cx="72279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74291" y="4408063"/>
                        <a:ext cx="72279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21254" y="4793089"/>
            <a:ext cx="2860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phương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trình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1486" y="483257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44861" y="475173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mol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84007" y="4777622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1mol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213587" y="480462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1mol</a:t>
            </a:r>
            <a:endParaRPr lang="en-US" sz="24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042146"/>
              </p:ext>
            </p:extLst>
          </p:nvPr>
        </p:nvGraphicFramePr>
        <p:xfrm>
          <a:off x="5458419" y="4845087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Equation" r:id="rId9" imgW="393480" imgH="203040" progId="Equation.3">
                  <p:embed/>
                </p:oleObj>
              </mc:Choice>
              <mc:Fallback>
                <p:oleObj name="Equation" r:id="rId9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58419" y="4845087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76808"/>
              </p:ext>
            </p:extLst>
          </p:nvPr>
        </p:nvGraphicFramePr>
        <p:xfrm>
          <a:off x="7349098" y="4829713"/>
          <a:ext cx="72279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name="Equation" r:id="rId11" imgW="393480" imgH="203040" progId="Equation.3">
                  <p:embed/>
                </p:oleObj>
              </mc:Choice>
              <mc:Fallback>
                <p:oleObj name="Equation" r:id="rId11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9098" y="4829713"/>
                        <a:ext cx="72279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29579"/>
              </p:ext>
            </p:extLst>
          </p:nvPr>
        </p:nvGraphicFramePr>
        <p:xfrm>
          <a:off x="9535851" y="4845087"/>
          <a:ext cx="72279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Equation" r:id="rId12" imgW="393480" imgH="203040" progId="Equation.3">
                  <p:embed/>
                </p:oleObj>
              </mc:Choice>
              <mc:Fallback>
                <p:oleObj name="Equation" r:id="rId12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35851" y="4845087"/>
                        <a:ext cx="72279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652146" y="5301791"/>
            <a:ext cx="1512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Theo </a:t>
            </a:r>
            <a:r>
              <a:rPr lang="en-US" sz="2400" b="1" dirty="0" err="1" smtClean="0">
                <a:solidFill>
                  <a:srgbClr val="CC0000"/>
                </a:solidFill>
              </a:rPr>
              <a:t>đề</a:t>
            </a:r>
            <a:r>
              <a:rPr lang="en-US" sz="2400" b="1" dirty="0" smtClean="0">
                <a:solidFill>
                  <a:srgbClr val="CC0000"/>
                </a:solidFill>
              </a:rPr>
              <a:t>: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81950" y="524671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0,05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03442"/>
              </p:ext>
            </p:extLst>
          </p:nvPr>
        </p:nvGraphicFramePr>
        <p:xfrm>
          <a:off x="5283768" y="5311574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83768" y="5311574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136563"/>
              </p:ext>
            </p:extLst>
          </p:nvPr>
        </p:nvGraphicFramePr>
        <p:xfrm>
          <a:off x="7398826" y="5294236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" name="Equation" r:id="rId15" imgW="393480" imgH="203040" progId="Equation.3">
                  <p:embed/>
                </p:oleObj>
              </mc:Choice>
              <mc:Fallback>
                <p:oleObj name="Equation" r:id="rId15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98826" y="5294236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46103"/>
              </p:ext>
            </p:extLst>
          </p:nvPr>
        </p:nvGraphicFramePr>
        <p:xfrm>
          <a:off x="9575280" y="5284279"/>
          <a:ext cx="660807" cy="3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" name="Equation" r:id="rId16" imgW="393480" imgH="203040" progId="Equation.3">
                  <p:embed/>
                </p:oleObj>
              </mc:Choice>
              <mc:Fallback>
                <p:oleObj name="Equation" r:id="rId16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75280" y="5284279"/>
                        <a:ext cx="660807" cy="3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085436"/>
              </p:ext>
            </p:extLst>
          </p:nvPr>
        </p:nvGraphicFramePr>
        <p:xfrm>
          <a:off x="5973736" y="5186506"/>
          <a:ext cx="14414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" name="Equation" r:id="rId17" imgW="838080" imgH="393480" progId="Equation.3">
                  <p:embed/>
                </p:oleObj>
              </mc:Choice>
              <mc:Fallback>
                <p:oleObj name="Equation" r:id="rId17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73736" y="5186506"/>
                        <a:ext cx="144145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341338"/>
              </p:ext>
            </p:extLst>
          </p:nvPr>
        </p:nvGraphicFramePr>
        <p:xfrm>
          <a:off x="8048086" y="5159170"/>
          <a:ext cx="1571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Equation" r:id="rId19" imgW="914400" imgH="393480" progId="Equation.3">
                  <p:embed/>
                </p:oleObj>
              </mc:Choice>
              <mc:Fallback>
                <p:oleObj name="Equation" r:id="rId19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048086" y="5159170"/>
                        <a:ext cx="1571625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787379"/>
              </p:ext>
            </p:extLst>
          </p:nvPr>
        </p:nvGraphicFramePr>
        <p:xfrm>
          <a:off x="10223858" y="5190265"/>
          <a:ext cx="1571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" name="Equation" r:id="rId21" imgW="914400" imgH="393480" progId="Equation.3">
                  <p:embed/>
                </p:oleObj>
              </mc:Choice>
              <mc:Fallback>
                <p:oleObj name="Equation" r:id="rId21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223858" y="5190265"/>
                        <a:ext cx="1571625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647744" y="3917191"/>
            <a:ext cx="0" cy="191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635741" y="531157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01274"/>
              </p:ext>
            </p:extLst>
          </p:nvPr>
        </p:nvGraphicFramePr>
        <p:xfrm>
          <a:off x="6553789" y="1017780"/>
          <a:ext cx="885806" cy="64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0" name="Equation" r:id="rId23" imgW="571320" imgH="419040" progId="Equation.3">
                  <p:embed/>
                </p:oleObj>
              </mc:Choice>
              <mc:Fallback>
                <p:oleObj name="Equation" r:id="rId23" imgW="571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553789" y="1017780"/>
                        <a:ext cx="885806" cy="649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2627" y="548471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7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9" grpId="0"/>
      <p:bldP spid="32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1195</Words>
  <Application>Microsoft Office PowerPoint</Application>
  <PresentationFormat>Custom</PresentationFormat>
  <Paragraphs>176</Paragraphs>
  <Slides>15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Kiểm tra bài cũ:</vt:lpstr>
      <vt:lpstr>BÀI 22- TIẾT 32:  TÍNH THEO PHƯƠNG TRÌNH  HÓA HỌC (T1)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Hanoi</cp:lastModifiedBy>
  <cp:revision>63</cp:revision>
  <dcterms:created xsi:type="dcterms:W3CDTF">2019-11-21T12:42:34Z</dcterms:created>
  <dcterms:modified xsi:type="dcterms:W3CDTF">2019-12-07T01:28:51Z</dcterms:modified>
</cp:coreProperties>
</file>